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1004" r:id="rId2"/>
    <p:sldId id="1040" r:id="rId3"/>
    <p:sldId id="1144" r:id="rId4"/>
    <p:sldId id="955" r:id="rId5"/>
    <p:sldId id="1042" r:id="rId6"/>
    <p:sldId id="1017" r:id="rId7"/>
    <p:sldId id="1011" r:id="rId8"/>
    <p:sldId id="1018" r:id="rId9"/>
    <p:sldId id="1007" r:id="rId10"/>
    <p:sldId id="1058" r:id="rId11"/>
    <p:sldId id="1035" r:id="rId12"/>
    <p:sldId id="1023" r:id="rId13"/>
    <p:sldId id="1024" r:id="rId14"/>
    <p:sldId id="1050" r:id="rId15"/>
    <p:sldId id="1053" r:id="rId16"/>
    <p:sldId id="1054" r:id="rId17"/>
    <p:sldId id="1055" r:id="rId18"/>
    <p:sldId id="1148" r:id="rId19"/>
    <p:sldId id="1149" r:id="rId20"/>
    <p:sldId id="1150" r:id="rId21"/>
    <p:sldId id="1152" r:id="rId22"/>
    <p:sldId id="1151" r:id="rId23"/>
    <p:sldId id="1156" r:id="rId24"/>
    <p:sldId id="1159" r:id="rId25"/>
    <p:sldId id="1157" r:id="rId26"/>
    <p:sldId id="1160" r:id="rId27"/>
    <p:sldId id="1025" r:id="rId28"/>
    <p:sldId id="1067" r:id="rId29"/>
    <p:sldId id="1056" r:id="rId30"/>
    <p:sldId id="1034" r:id="rId31"/>
    <p:sldId id="1044" r:id="rId32"/>
    <p:sldId id="1046" r:id="rId33"/>
    <p:sldId id="1143" r:id="rId34"/>
    <p:sldId id="1173" r:id="rId35"/>
    <p:sldId id="1164" r:id="rId36"/>
    <p:sldId id="1165" r:id="rId37"/>
    <p:sldId id="1033" r:id="rId38"/>
    <p:sldId id="1137" r:id="rId39"/>
    <p:sldId id="1036" r:id="rId40"/>
    <p:sldId id="1038" r:id="rId41"/>
    <p:sldId id="1139" r:id="rId42"/>
    <p:sldId id="1140" r:id="rId43"/>
    <p:sldId id="1041" r:id="rId44"/>
    <p:sldId id="1136" r:id="rId45"/>
    <p:sldId id="1130" r:id="rId46"/>
    <p:sldId id="1133" r:id="rId47"/>
    <p:sldId id="1167" r:id="rId48"/>
    <p:sldId id="1168" r:id="rId49"/>
    <p:sldId id="1169" r:id="rId50"/>
    <p:sldId id="1174" r:id="rId51"/>
    <p:sldId id="1134" r:id="rId52"/>
    <p:sldId id="1132" r:id="rId53"/>
    <p:sldId id="1141" r:id="rId54"/>
    <p:sldId id="1170" r:id="rId55"/>
    <p:sldId id="1171" r:id="rId56"/>
    <p:sldId id="1172" r:id="rId57"/>
    <p:sldId id="861" r:id="rId58"/>
  </p:sldIdLst>
  <p:sldSz cx="11553825" cy="6499225"/>
  <p:notesSz cx="7315200" cy="9601200"/>
  <p:defaultTextStyle>
    <a:defPPr>
      <a:defRPr lang="en-US"/>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9">
          <p15:clr>
            <a:srgbClr val="A4A3A4"/>
          </p15:clr>
        </p15:guide>
        <p15:guide id="2" pos="3584">
          <p15:clr>
            <a:srgbClr val="A4A3A4"/>
          </p15:clr>
        </p15:guide>
      </p15:sldGuideLst>
    </p:ext>
    <p:ext uri="{2D200454-40CA-4A62-9FC3-DE9A4176ACB9}">
      <p15:notesGuideLst xmlns:p15="http://schemas.microsoft.com/office/powerpoint/2012/main">
        <p15:guide id="1" orient="horz" pos="3338">
          <p15:clr>
            <a:srgbClr val="A4A3A4"/>
          </p15:clr>
        </p15:guide>
        <p15:guide id="2" pos="22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00"/>
    <a:srgbClr val="4A2CFE"/>
    <a:srgbClr val="D6FC80"/>
    <a:srgbClr val="FFFF99"/>
    <a:srgbClr val="FFFF66"/>
    <a:srgbClr val="FFDDFF"/>
    <a:srgbClr val="A3C4FF"/>
    <a:srgbClr val="3795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3" autoAdjust="0"/>
    <p:restoredTop sz="68403" autoAdjust="0"/>
  </p:normalViewPr>
  <p:slideViewPr>
    <p:cSldViewPr>
      <p:cViewPr varScale="1">
        <p:scale>
          <a:sx n="69" d="100"/>
          <a:sy n="69" d="100"/>
        </p:scale>
        <p:origin x="816" y="184"/>
      </p:cViewPr>
      <p:guideLst>
        <p:guide orient="horz" pos="2259"/>
        <p:guide pos="3584"/>
      </p:guideLst>
    </p:cSldViewPr>
  </p:slideViewPr>
  <p:outlineViewPr>
    <p:cViewPr>
      <p:scale>
        <a:sx n="33" d="100"/>
        <a:sy n="33" d="100"/>
      </p:scale>
      <p:origin x="0" y="-6112"/>
    </p:cViewPr>
  </p:outlineViewPr>
  <p:notesTextViewPr>
    <p:cViewPr>
      <p:scale>
        <a:sx n="150" d="100"/>
        <a:sy n="150" d="100"/>
      </p:scale>
      <p:origin x="0" y="0"/>
    </p:cViewPr>
  </p:notesTextViewPr>
  <p:sorterViewPr>
    <p:cViewPr>
      <p:scale>
        <a:sx n="66" d="100"/>
        <a:sy n="66" d="100"/>
      </p:scale>
      <p:origin x="0" y="3948"/>
    </p:cViewPr>
  </p:sorterViewPr>
  <p:notesViewPr>
    <p:cSldViewPr>
      <p:cViewPr varScale="1">
        <p:scale>
          <a:sx n="64" d="100"/>
          <a:sy n="64" d="100"/>
        </p:scale>
        <p:origin x="3082" y="53"/>
      </p:cViewPr>
      <p:guideLst>
        <p:guide orient="horz" pos="3338"/>
        <p:guide pos="22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F:\Dropbox\paper\carl\ppt\resource\colo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ibing\Dropbox\Paper\has\experiment\mode%20-%20ipdp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uibing\Dropbox\Paper\has\experiment\mode%20-%20ipdp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uibing\Dropbox\Paper\has\experiment\processes%20-%20ipdp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uibing\Dropbox\Paper\has\experiment\processes%20-%20ipdp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read!$B$1</c:f>
              <c:strCache>
                <c:ptCount val="1"/>
                <c:pt idx="0">
                  <c:v>SSD-seq</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read!$A$2:$A$8</c:f>
              <c:numCache>
                <c:formatCode>General</c:formatCode>
                <c:ptCount val="7"/>
                <c:pt idx="0">
                  <c:v>4</c:v>
                </c:pt>
                <c:pt idx="1">
                  <c:v>8</c:v>
                </c:pt>
                <c:pt idx="2">
                  <c:v>16</c:v>
                </c:pt>
                <c:pt idx="3">
                  <c:v>32</c:v>
                </c:pt>
                <c:pt idx="4">
                  <c:v>64</c:v>
                </c:pt>
                <c:pt idx="5">
                  <c:v>128</c:v>
                </c:pt>
                <c:pt idx="6">
                  <c:v>256</c:v>
                </c:pt>
              </c:numCache>
            </c:numRef>
          </c:xVal>
          <c:yVal>
            <c:numRef>
              <c:f>read!$B$2:$B$8</c:f>
              <c:numCache>
                <c:formatCode>General</c:formatCode>
                <c:ptCount val="7"/>
                <c:pt idx="0">
                  <c:v>78.938898429999981</c:v>
                </c:pt>
                <c:pt idx="1">
                  <c:v>122.945536</c:v>
                </c:pt>
                <c:pt idx="2">
                  <c:v>152.12950319999999</c:v>
                </c:pt>
                <c:pt idx="3">
                  <c:v>181.10375529999999</c:v>
                </c:pt>
                <c:pt idx="4">
                  <c:v>209.76762880000001</c:v>
                </c:pt>
                <c:pt idx="5">
                  <c:v>226.6392166</c:v>
                </c:pt>
                <c:pt idx="6">
                  <c:v>247.77012020000001</c:v>
                </c:pt>
              </c:numCache>
            </c:numRef>
          </c:yVal>
          <c:smooth val="0"/>
          <c:extLst>
            <c:ext xmlns:c16="http://schemas.microsoft.com/office/drawing/2014/chart" uri="{C3380CC4-5D6E-409C-BE32-E72D297353CC}">
              <c16:uniqueId val="{00000000-1763-CA45-AF02-760E73776C3B}"/>
            </c:ext>
          </c:extLst>
        </c:ser>
        <c:ser>
          <c:idx val="1"/>
          <c:order val="1"/>
          <c:tx>
            <c:strRef>
              <c:f>read!$C$1</c:f>
              <c:strCache>
                <c:ptCount val="1"/>
                <c:pt idx="0">
                  <c:v>SSD-ran</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read!$A$2:$A$8</c:f>
              <c:numCache>
                <c:formatCode>General</c:formatCode>
                <c:ptCount val="7"/>
                <c:pt idx="0">
                  <c:v>4</c:v>
                </c:pt>
                <c:pt idx="1">
                  <c:v>8</c:v>
                </c:pt>
                <c:pt idx="2">
                  <c:v>16</c:v>
                </c:pt>
                <c:pt idx="3">
                  <c:v>32</c:v>
                </c:pt>
                <c:pt idx="4">
                  <c:v>64</c:v>
                </c:pt>
                <c:pt idx="5">
                  <c:v>128</c:v>
                </c:pt>
                <c:pt idx="6">
                  <c:v>256</c:v>
                </c:pt>
              </c:numCache>
            </c:numRef>
          </c:xVal>
          <c:yVal>
            <c:numRef>
              <c:f>read!$C$2:$C$8</c:f>
              <c:numCache>
                <c:formatCode>General</c:formatCode>
                <c:ptCount val="7"/>
                <c:pt idx="0">
                  <c:v>19.247661059999999</c:v>
                </c:pt>
                <c:pt idx="1">
                  <c:v>35.548823550000002</c:v>
                </c:pt>
                <c:pt idx="2">
                  <c:v>70.725133309999975</c:v>
                </c:pt>
                <c:pt idx="3">
                  <c:v>115.46235904</c:v>
                </c:pt>
                <c:pt idx="4">
                  <c:v>158.85033680000001</c:v>
                </c:pt>
                <c:pt idx="5">
                  <c:v>196.03625679999999</c:v>
                </c:pt>
                <c:pt idx="6">
                  <c:v>219.78362680000001</c:v>
                </c:pt>
              </c:numCache>
            </c:numRef>
          </c:yVal>
          <c:smooth val="0"/>
          <c:extLst>
            <c:ext xmlns:c16="http://schemas.microsoft.com/office/drawing/2014/chart" uri="{C3380CC4-5D6E-409C-BE32-E72D297353CC}">
              <c16:uniqueId val="{00000001-1763-CA45-AF02-760E73776C3B}"/>
            </c:ext>
          </c:extLst>
        </c:ser>
        <c:ser>
          <c:idx val="2"/>
          <c:order val="2"/>
          <c:tx>
            <c:strRef>
              <c:f>read!$D$1</c:f>
              <c:strCache>
                <c:ptCount val="1"/>
                <c:pt idx="0">
                  <c:v>HDD-seq</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read!$A$2:$A$8</c:f>
              <c:numCache>
                <c:formatCode>General</c:formatCode>
                <c:ptCount val="7"/>
                <c:pt idx="0">
                  <c:v>4</c:v>
                </c:pt>
                <c:pt idx="1">
                  <c:v>8</c:v>
                </c:pt>
                <c:pt idx="2">
                  <c:v>16</c:v>
                </c:pt>
                <c:pt idx="3">
                  <c:v>32</c:v>
                </c:pt>
                <c:pt idx="4">
                  <c:v>64</c:v>
                </c:pt>
                <c:pt idx="5">
                  <c:v>128</c:v>
                </c:pt>
                <c:pt idx="6">
                  <c:v>256</c:v>
                </c:pt>
              </c:numCache>
            </c:numRef>
          </c:xVal>
          <c:yVal>
            <c:numRef>
              <c:f>read!$D$2:$D$8</c:f>
              <c:numCache>
                <c:formatCode>General</c:formatCode>
                <c:ptCount val="7"/>
                <c:pt idx="0">
                  <c:v>30.89</c:v>
                </c:pt>
                <c:pt idx="1">
                  <c:v>45.37</c:v>
                </c:pt>
                <c:pt idx="2">
                  <c:v>65.430000000000007</c:v>
                </c:pt>
                <c:pt idx="3">
                  <c:v>69.72</c:v>
                </c:pt>
                <c:pt idx="4">
                  <c:v>69.25</c:v>
                </c:pt>
                <c:pt idx="5">
                  <c:v>70.040000000000006</c:v>
                </c:pt>
                <c:pt idx="6">
                  <c:v>70.03</c:v>
                </c:pt>
              </c:numCache>
            </c:numRef>
          </c:yVal>
          <c:smooth val="0"/>
          <c:extLst>
            <c:ext xmlns:c16="http://schemas.microsoft.com/office/drawing/2014/chart" uri="{C3380CC4-5D6E-409C-BE32-E72D297353CC}">
              <c16:uniqueId val="{00000002-1763-CA45-AF02-760E73776C3B}"/>
            </c:ext>
          </c:extLst>
        </c:ser>
        <c:ser>
          <c:idx val="3"/>
          <c:order val="3"/>
          <c:tx>
            <c:strRef>
              <c:f>read!$E$1</c:f>
              <c:strCache>
                <c:ptCount val="1"/>
                <c:pt idx="0">
                  <c:v>HDD-ran</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read!$A$2:$A$8</c:f>
              <c:numCache>
                <c:formatCode>General</c:formatCode>
                <c:ptCount val="7"/>
                <c:pt idx="0">
                  <c:v>4</c:v>
                </c:pt>
                <c:pt idx="1">
                  <c:v>8</c:v>
                </c:pt>
                <c:pt idx="2">
                  <c:v>16</c:v>
                </c:pt>
                <c:pt idx="3">
                  <c:v>32</c:v>
                </c:pt>
                <c:pt idx="4">
                  <c:v>64</c:v>
                </c:pt>
                <c:pt idx="5">
                  <c:v>128</c:v>
                </c:pt>
                <c:pt idx="6">
                  <c:v>256</c:v>
                </c:pt>
              </c:numCache>
            </c:numRef>
          </c:xVal>
          <c:yVal>
            <c:numRef>
              <c:f>read!$E$2:$E$8</c:f>
              <c:numCache>
                <c:formatCode>General</c:formatCode>
                <c:ptCount val="7"/>
                <c:pt idx="0">
                  <c:v>0.66</c:v>
                </c:pt>
                <c:pt idx="1">
                  <c:v>1.3</c:v>
                </c:pt>
                <c:pt idx="2">
                  <c:v>2.54</c:v>
                </c:pt>
                <c:pt idx="3">
                  <c:v>4.87</c:v>
                </c:pt>
                <c:pt idx="4">
                  <c:v>9.17</c:v>
                </c:pt>
                <c:pt idx="5">
                  <c:v>16.309999999999999</c:v>
                </c:pt>
                <c:pt idx="6">
                  <c:v>25.8</c:v>
                </c:pt>
              </c:numCache>
            </c:numRef>
          </c:yVal>
          <c:smooth val="0"/>
          <c:extLst>
            <c:ext xmlns:c16="http://schemas.microsoft.com/office/drawing/2014/chart" uri="{C3380CC4-5D6E-409C-BE32-E72D297353CC}">
              <c16:uniqueId val="{00000003-1763-CA45-AF02-760E73776C3B}"/>
            </c:ext>
          </c:extLst>
        </c:ser>
        <c:dLbls>
          <c:showLegendKey val="0"/>
          <c:showVal val="0"/>
          <c:showCatName val="0"/>
          <c:showSerName val="0"/>
          <c:showPercent val="0"/>
          <c:showBubbleSize val="0"/>
        </c:dLbls>
        <c:axId val="-89323680"/>
        <c:axId val="279521040"/>
      </c:scatterChart>
      <c:valAx>
        <c:axId val="-893236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t>Request</a:t>
                </a:r>
                <a:r>
                  <a:rPr lang="en-US" baseline="0"/>
                  <a:t> Size (KB)</a:t>
                </a:r>
                <a:endParaRPr lang="en-US"/>
              </a:p>
            </c:rich>
          </c:tx>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279521040"/>
        <c:crosses val="autoZero"/>
        <c:crossBetween val="midCat"/>
      </c:valAx>
      <c:valAx>
        <c:axId val="279521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t>Bandwith (MB/sec)</a:t>
                </a:r>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893236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'Read-write'!$A$4</c:f>
              <c:strCache>
                <c:ptCount val="1"/>
                <c:pt idx="0">
                  <c:v>ADL</c:v>
                </c:pt>
              </c:strCache>
            </c:strRef>
          </c:tx>
          <c:spPr>
            <a:solidFill>
              <a:schemeClr val="accent1"/>
            </a:solidFill>
            <a:ln>
              <a:noFill/>
            </a:ln>
            <a:effectLst/>
          </c:spPr>
          <c:invertIfNegative val="0"/>
          <c:cat>
            <c:strRef>
              <c:f>'Read-write'!$B$3:$C$3</c:f>
              <c:strCache>
                <c:ptCount val="2"/>
                <c:pt idx="0">
                  <c:v>Sequential</c:v>
                </c:pt>
                <c:pt idx="1">
                  <c:v>Random</c:v>
                </c:pt>
              </c:strCache>
            </c:strRef>
          </c:cat>
          <c:val>
            <c:numRef>
              <c:f>'Read-write'!$B$4:$C$4</c:f>
              <c:numCache>
                <c:formatCode>0.0</c:formatCode>
                <c:ptCount val="2"/>
                <c:pt idx="0">
                  <c:v>179.36</c:v>
                </c:pt>
                <c:pt idx="1">
                  <c:v>164.32</c:v>
                </c:pt>
              </c:numCache>
            </c:numRef>
          </c:val>
          <c:extLst>
            <c:ext xmlns:c16="http://schemas.microsoft.com/office/drawing/2014/chart" uri="{C3380CC4-5D6E-409C-BE32-E72D297353CC}">
              <c16:uniqueId val="{00000000-A744-9A4A-905D-ABB33A1ED280}"/>
            </c:ext>
          </c:extLst>
        </c:ser>
        <c:ser>
          <c:idx val="1"/>
          <c:order val="1"/>
          <c:tx>
            <c:strRef>
              <c:f>'Read-write'!$A$5</c:f>
              <c:strCache>
                <c:ptCount val="1"/>
                <c:pt idx="0">
                  <c:v>SDL</c:v>
                </c:pt>
              </c:strCache>
            </c:strRef>
          </c:tx>
          <c:spPr>
            <a:solidFill>
              <a:schemeClr val="accent2"/>
            </a:solidFill>
            <a:ln>
              <a:noFill/>
            </a:ln>
            <a:effectLst/>
          </c:spPr>
          <c:invertIfNegative val="0"/>
          <c:cat>
            <c:strRef>
              <c:f>'Read-write'!$B$3:$C$3</c:f>
              <c:strCache>
                <c:ptCount val="2"/>
                <c:pt idx="0">
                  <c:v>Sequential</c:v>
                </c:pt>
                <c:pt idx="1">
                  <c:v>Random</c:v>
                </c:pt>
              </c:strCache>
            </c:strRef>
          </c:cat>
          <c:val>
            <c:numRef>
              <c:f>'Read-write'!$B$5:$C$5</c:f>
              <c:numCache>
                <c:formatCode>General</c:formatCode>
                <c:ptCount val="2"/>
                <c:pt idx="0">
                  <c:v>418.14</c:v>
                </c:pt>
                <c:pt idx="1">
                  <c:v>397.7</c:v>
                </c:pt>
              </c:numCache>
            </c:numRef>
          </c:val>
          <c:extLst>
            <c:ext xmlns:c16="http://schemas.microsoft.com/office/drawing/2014/chart" uri="{C3380CC4-5D6E-409C-BE32-E72D297353CC}">
              <c16:uniqueId val="{00000001-A744-9A4A-905D-ABB33A1ED280}"/>
            </c:ext>
          </c:extLst>
        </c:ser>
        <c:ser>
          <c:idx val="3"/>
          <c:order val="3"/>
          <c:tx>
            <c:strRef>
              <c:f>'Read-write'!$A$7</c:f>
              <c:strCache>
                <c:ptCount val="1"/>
                <c:pt idx="0">
                  <c:v>HAS</c:v>
                </c:pt>
              </c:strCache>
            </c:strRef>
          </c:tx>
          <c:spPr>
            <a:solidFill>
              <a:schemeClr val="accent4"/>
            </a:solidFill>
            <a:ln>
              <a:noFill/>
            </a:ln>
            <a:effectLst/>
          </c:spPr>
          <c:invertIfNegative val="0"/>
          <c:cat>
            <c:strRef>
              <c:f>'Read-write'!$B$3:$C$3</c:f>
              <c:strCache>
                <c:ptCount val="2"/>
                <c:pt idx="0">
                  <c:v>Sequential</c:v>
                </c:pt>
                <c:pt idx="1">
                  <c:v>Random</c:v>
                </c:pt>
              </c:strCache>
            </c:strRef>
          </c:cat>
          <c:val>
            <c:numRef>
              <c:f>'Read-write'!$B$7:$C$7</c:f>
              <c:numCache>
                <c:formatCode>General</c:formatCode>
                <c:ptCount val="2"/>
                <c:pt idx="0">
                  <c:v>517.65731999999878</c:v>
                </c:pt>
                <c:pt idx="1">
                  <c:v>476.04689999999999</c:v>
                </c:pt>
              </c:numCache>
            </c:numRef>
          </c:val>
          <c:extLst>
            <c:ext xmlns:c16="http://schemas.microsoft.com/office/drawing/2014/chart" uri="{C3380CC4-5D6E-409C-BE32-E72D297353CC}">
              <c16:uniqueId val="{00000002-A744-9A4A-905D-ABB33A1ED280}"/>
            </c:ext>
          </c:extLst>
        </c:ser>
        <c:dLbls>
          <c:showLegendKey val="0"/>
          <c:showVal val="0"/>
          <c:showCatName val="0"/>
          <c:showSerName val="0"/>
          <c:showPercent val="0"/>
          <c:showBubbleSize val="0"/>
        </c:dLbls>
        <c:gapWidth val="350"/>
        <c:overlap val="-57"/>
        <c:axId val="-85276224"/>
        <c:axId val="-85273936"/>
        <c:extLst>
          <c:ext xmlns:c15="http://schemas.microsoft.com/office/drawing/2012/chart" uri="{02D57815-91ED-43cb-92C2-25804820EDAC}">
            <c15:filteredBarSeries>
              <c15:ser>
                <c:idx val="2"/>
                <c:order val="2"/>
                <c:tx>
                  <c:strRef>
                    <c:extLst>
                      <c:ext uri="{02D57815-91ED-43cb-92C2-25804820EDAC}">
                        <c15:formulaRef>
                          <c15:sqref>'Read-write'!$A$6</c15:sqref>
                        </c15:formulaRef>
                      </c:ext>
                    </c:extLst>
                    <c:strCache>
                      <c:ptCount val="1"/>
                    </c:strCache>
                  </c:strRef>
                </c:tx>
                <c:spPr>
                  <a:solidFill>
                    <a:schemeClr val="accent3"/>
                  </a:solidFill>
                  <a:ln>
                    <a:noFill/>
                  </a:ln>
                  <a:effectLst/>
                </c:spPr>
                <c:invertIfNegative val="0"/>
                <c:cat>
                  <c:strRef>
                    <c:extLst>
                      <c:ext uri="{02D57815-91ED-43cb-92C2-25804820EDAC}">
                        <c15:formulaRef>
                          <c15:sqref>'Read-write'!$B$3:$C$3</c15:sqref>
                        </c15:formulaRef>
                      </c:ext>
                    </c:extLst>
                    <c:strCache>
                      <c:ptCount val="2"/>
                      <c:pt idx="0">
                        <c:v>Sequential</c:v>
                      </c:pt>
                      <c:pt idx="1">
                        <c:v>Random</c:v>
                      </c:pt>
                    </c:strCache>
                  </c:strRef>
                </c:cat>
                <c:val>
                  <c:numRef>
                    <c:extLst>
                      <c:ext uri="{02D57815-91ED-43cb-92C2-25804820EDAC}">
                        <c15:formulaRef>
                          <c15:sqref>'Read-write'!$B$6:$C$6</c15:sqref>
                        </c15:formulaRef>
                      </c:ext>
                    </c:extLst>
                    <c:numCache>
                      <c:formatCode>General</c:formatCode>
                      <c:ptCount val="2"/>
                    </c:numCache>
                  </c:numRef>
                </c:val>
                <c:extLst>
                  <c:ext xmlns:c16="http://schemas.microsoft.com/office/drawing/2014/chart" uri="{C3380CC4-5D6E-409C-BE32-E72D297353CC}">
                    <c16:uniqueId val="{00000003-A744-9A4A-905D-ABB33A1ED280}"/>
                  </c:ext>
                </c:extLst>
              </c15:ser>
            </c15:filteredBarSeries>
          </c:ext>
        </c:extLst>
      </c:barChart>
      <c:catAx>
        <c:axId val="-852762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73936"/>
        <c:crosses val="autoZero"/>
        <c:auto val="1"/>
        <c:lblAlgn val="ctr"/>
        <c:lblOffset val="100"/>
        <c:noMultiLvlLbl val="0"/>
      </c:catAx>
      <c:valAx>
        <c:axId val="-8527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I/O Throughput (MB/Sec)</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76224"/>
        <c:crosses val="autoZero"/>
        <c:crossBetween val="between"/>
      </c:valAx>
      <c:spPr>
        <a:noFill/>
        <a:ln>
          <a:solidFill>
            <a:schemeClr val="tx1"/>
          </a:solidFill>
        </a:ln>
        <a:effectLst/>
      </c:spPr>
    </c:plotArea>
    <c:legend>
      <c:legendPos val="t"/>
      <c:layout>
        <c:manualLayout>
          <c:xMode val="edge"/>
          <c:yMode val="edge"/>
          <c:x val="0.23245144356955399"/>
          <c:y val="6.5095087118620304E-2"/>
          <c:w val="0.61827313183189903"/>
          <c:h val="8.2953011717556993E-2"/>
        </c:manualLayout>
      </c:layout>
      <c:overlay val="1"/>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1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'Read-write'!$A$22</c:f>
              <c:strCache>
                <c:ptCount val="1"/>
                <c:pt idx="0">
                  <c:v>ADL</c:v>
                </c:pt>
              </c:strCache>
            </c:strRef>
          </c:tx>
          <c:spPr>
            <a:solidFill>
              <a:schemeClr val="accent1"/>
            </a:solidFill>
            <a:ln>
              <a:noFill/>
            </a:ln>
            <a:effectLst/>
          </c:spPr>
          <c:invertIfNegative val="0"/>
          <c:cat>
            <c:strRef>
              <c:f>'Read-write'!$B$21:$C$21</c:f>
              <c:strCache>
                <c:ptCount val="2"/>
                <c:pt idx="0">
                  <c:v>Sequential</c:v>
                </c:pt>
                <c:pt idx="1">
                  <c:v>Random</c:v>
                </c:pt>
              </c:strCache>
            </c:strRef>
          </c:cat>
          <c:val>
            <c:numRef>
              <c:f>'Read-write'!$B$22:$C$22</c:f>
              <c:numCache>
                <c:formatCode>General</c:formatCode>
                <c:ptCount val="2"/>
                <c:pt idx="0">
                  <c:v>142.30000000000001</c:v>
                </c:pt>
                <c:pt idx="1">
                  <c:v>140.1</c:v>
                </c:pt>
              </c:numCache>
            </c:numRef>
          </c:val>
          <c:extLst>
            <c:ext xmlns:c16="http://schemas.microsoft.com/office/drawing/2014/chart" uri="{C3380CC4-5D6E-409C-BE32-E72D297353CC}">
              <c16:uniqueId val="{00000000-80F2-2C40-A596-4781E8234ACD}"/>
            </c:ext>
          </c:extLst>
        </c:ser>
        <c:ser>
          <c:idx val="1"/>
          <c:order val="1"/>
          <c:tx>
            <c:strRef>
              <c:f>'Read-write'!$A$23</c:f>
              <c:strCache>
                <c:ptCount val="1"/>
                <c:pt idx="0">
                  <c:v>SDL</c:v>
                </c:pt>
              </c:strCache>
            </c:strRef>
          </c:tx>
          <c:spPr>
            <a:solidFill>
              <a:schemeClr val="accent2"/>
            </a:solidFill>
            <a:ln>
              <a:noFill/>
            </a:ln>
            <a:effectLst/>
          </c:spPr>
          <c:invertIfNegative val="0"/>
          <c:cat>
            <c:strRef>
              <c:f>'Read-write'!$B$21:$C$21</c:f>
              <c:strCache>
                <c:ptCount val="2"/>
                <c:pt idx="0">
                  <c:v>Sequential</c:v>
                </c:pt>
                <c:pt idx="1">
                  <c:v>Random</c:v>
                </c:pt>
              </c:strCache>
            </c:strRef>
          </c:cat>
          <c:val>
            <c:numRef>
              <c:f>'Read-write'!$B$23:$C$23</c:f>
              <c:numCache>
                <c:formatCode>General</c:formatCode>
                <c:ptCount val="2"/>
                <c:pt idx="0">
                  <c:v>393.59</c:v>
                </c:pt>
                <c:pt idx="1">
                  <c:v>386.37</c:v>
                </c:pt>
              </c:numCache>
            </c:numRef>
          </c:val>
          <c:extLst>
            <c:ext xmlns:c16="http://schemas.microsoft.com/office/drawing/2014/chart" uri="{C3380CC4-5D6E-409C-BE32-E72D297353CC}">
              <c16:uniqueId val="{00000001-80F2-2C40-A596-4781E8234ACD}"/>
            </c:ext>
          </c:extLst>
        </c:ser>
        <c:ser>
          <c:idx val="3"/>
          <c:order val="3"/>
          <c:tx>
            <c:strRef>
              <c:f>'Read-write'!$A$25</c:f>
              <c:strCache>
                <c:ptCount val="1"/>
                <c:pt idx="0">
                  <c:v>HAS</c:v>
                </c:pt>
              </c:strCache>
            </c:strRef>
          </c:tx>
          <c:spPr>
            <a:solidFill>
              <a:schemeClr val="accent4"/>
            </a:solidFill>
            <a:ln>
              <a:noFill/>
            </a:ln>
            <a:effectLst/>
          </c:spPr>
          <c:invertIfNegative val="0"/>
          <c:cat>
            <c:strRef>
              <c:f>'Read-write'!$B$21:$C$21</c:f>
              <c:strCache>
                <c:ptCount val="2"/>
                <c:pt idx="0">
                  <c:v>Sequential</c:v>
                </c:pt>
                <c:pt idx="1">
                  <c:v>Random</c:v>
                </c:pt>
              </c:strCache>
            </c:strRef>
          </c:cat>
          <c:val>
            <c:numRef>
              <c:f>'Read-write'!$B$25:$C$25</c:f>
              <c:numCache>
                <c:formatCode>General</c:formatCode>
                <c:ptCount val="2"/>
                <c:pt idx="0">
                  <c:v>488.05159999999961</c:v>
                </c:pt>
                <c:pt idx="1">
                  <c:v>468.11297000000002</c:v>
                </c:pt>
              </c:numCache>
            </c:numRef>
          </c:val>
          <c:extLst>
            <c:ext xmlns:c16="http://schemas.microsoft.com/office/drawing/2014/chart" uri="{C3380CC4-5D6E-409C-BE32-E72D297353CC}">
              <c16:uniqueId val="{00000002-80F2-2C40-A596-4781E8234ACD}"/>
            </c:ext>
          </c:extLst>
        </c:ser>
        <c:dLbls>
          <c:showLegendKey val="0"/>
          <c:showVal val="0"/>
          <c:showCatName val="0"/>
          <c:showSerName val="0"/>
          <c:showPercent val="0"/>
          <c:showBubbleSize val="0"/>
        </c:dLbls>
        <c:gapWidth val="350"/>
        <c:overlap val="-57"/>
        <c:axId val="-85247680"/>
        <c:axId val="-85245120"/>
        <c:extLst>
          <c:ext xmlns:c15="http://schemas.microsoft.com/office/drawing/2012/chart" uri="{02D57815-91ED-43cb-92C2-25804820EDAC}">
            <c15:filteredBarSeries>
              <c15:ser>
                <c:idx val="2"/>
                <c:order val="2"/>
                <c:tx>
                  <c:strRef>
                    <c:extLst>
                      <c:ext uri="{02D57815-91ED-43cb-92C2-25804820EDAC}">
                        <c15:formulaRef>
                          <c15:sqref>'Read-write'!$A$24</c15:sqref>
                        </c15:formulaRef>
                      </c:ext>
                    </c:extLst>
                    <c:strCache>
                      <c:ptCount val="1"/>
                    </c:strCache>
                  </c:strRef>
                </c:tx>
                <c:spPr>
                  <a:solidFill>
                    <a:schemeClr val="accent3"/>
                  </a:solidFill>
                  <a:ln>
                    <a:noFill/>
                  </a:ln>
                  <a:effectLst/>
                </c:spPr>
                <c:invertIfNegative val="0"/>
                <c:cat>
                  <c:strRef>
                    <c:extLst>
                      <c:ext uri="{02D57815-91ED-43cb-92C2-25804820EDAC}">
                        <c15:formulaRef>
                          <c15:sqref>'Read-write'!$B$21:$C$21</c15:sqref>
                        </c15:formulaRef>
                      </c:ext>
                    </c:extLst>
                    <c:strCache>
                      <c:ptCount val="2"/>
                      <c:pt idx="0">
                        <c:v>Sequential</c:v>
                      </c:pt>
                      <c:pt idx="1">
                        <c:v>Random</c:v>
                      </c:pt>
                    </c:strCache>
                  </c:strRef>
                </c:cat>
                <c:val>
                  <c:numRef>
                    <c:extLst>
                      <c:ext uri="{02D57815-91ED-43cb-92C2-25804820EDAC}">
                        <c15:formulaRef>
                          <c15:sqref>'Read-write'!$B$24:$C$24</c15:sqref>
                        </c15:formulaRef>
                      </c:ext>
                    </c:extLst>
                    <c:numCache>
                      <c:formatCode>General</c:formatCode>
                      <c:ptCount val="2"/>
                    </c:numCache>
                  </c:numRef>
                </c:val>
                <c:extLst>
                  <c:ext xmlns:c16="http://schemas.microsoft.com/office/drawing/2014/chart" uri="{C3380CC4-5D6E-409C-BE32-E72D297353CC}">
                    <c16:uniqueId val="{00000003-80F2-2C40-A596-4781E8234ACD}"/>
                  </c:ext>
                </c:extLst>
              </c15:ser>
            </c15:filteredBarSeries>
          </c:ext>
        </c:extLst>
      </c:barChart>
      <c:catAx>
        <c:axId val="-8524768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45120"/>
        <c:crosses val="autoZero"/>
        <c:auto val="1"/>
        <c:lblAlgn val="ctr"/>
        <c:lblOffset val="100"/>
        <c:noMultiLvlLbl val="0"/>
      </c:catAx>
      <c:valAx>
        <c:axId val="-8524512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I/O Throughput (MB/Sec)</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47680"/>
        <c:crosses val="autoZero"/>
        <c:crossBetween val="between"/>
      </c:valAx>
      <c:spPr>
        <a:noFill/>
        <a:ln>
          <a:solidFill>
            <a:schemeClr val="tx1"/>
          </a:solidFill>
        </a:ln>
        <a:effectLst/>
      </c:spPr>
    </c:plotArea>
    <c:legend>
      <c:legendPos val="t"/>
      <c:layout>
        <c:manualLayout>
          <c:xMode val="edge"/>
          <c:yMode val="edge"/>
          <c:x val="0.23245144356955399"/>
          <c:y val="6.5095087118620304E-2"/>
          <c:w val="0.61827313183189903"/>
          <c:h val="8.2953011717556993E-2"/>
        </c:manualLayout>
      </c:layout>
      <c:overlay val="1"/>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1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'6-Vary Porc (2)'!$A$4</c:f>
              <c:strCache>
                <c:ptCount val="1"/>
                <c:pt idx="0">
                  <c:v>ADL</c:v>
                </c:pt>
              </c:strCache>
            </c:strRef>
          </c:tx>
          <c:spPr>
            <a:solidFill>
              <a:schemeClr val="accent1"/>
            </a:solidFill>
            <a:ln>
              <a:noFill/>
            </a:ln>
            <a:effectLst/>
          </c:spPr>
          <c:invertIfNegative val="0"/>
          <c:cat>
            <c:numRef>
              <c:f>'6-Vary Porc (2)'!$B$3:$E$3</c:f>
              <c:numCache>
                <c:formatCode>General</c:formatCode>
                <c:ptCount val="3"/>
                <c:pt idx="0">
                  <c:v>16</c:v>
                </c:pt>
                <c:pt idx="1">
                  <c:v>64</c:v>
                </c:pt>
                <c:pt idx="2">
                  <c:v>128</c:v>
                </c:pt>
              </c:numCache>
              <c:extLst/>
            </c:numRef>
          </c:cat>
          <c:val>
            <c:numRef>
              <c:f>'6-Vary Porc (2)'!$B$4:$E$4</c:f>
              <c:numCache>
                <c:formatCode>General</c:formatCode>
                <c:ptCount val="3"/>
                <c:pt idx="0">
                  <c:v>187.88</c:v>
                </c:pt>
                <c:pt idx="1">
                  <c:v>158.88</c:v>
                </c:pt>
                <c:pt idx="2">
                  <c:v>146.07</c:v>
                </c:pt>
              </c:numCache>
              <c:extLst/>
            </c:numRef>
          </c:val>
          <c:extLst>
            <c:ext xmlns:c16="http://schemas.microsoft.com/office/drawing/2014/chart" uri="{C3380CC4-5D6E-409C-BE32-E72D297353CC}">
              <c16:uniqueId val="{00000000-D5F1-234D-8E15-246C2FEE2AD4}"/>
            </c:ext>
          </c:extLst>
        </c:ser>
        <c:ser>
          <c:idx val="1"/>
          <c:order val="1"/>
          <c:tx>
            <c:strRef>
              <c:f>'6-Vary Porc (2)'!$A$5</c:f>
              <c:strCache>
                <c:ptCount val="1"/>
                <c:pt idx="0">
                  <c:v>SDL</c:v>
                </c:pt>
              </c:strCache>
            </c:strRef>
          </c:tx>
          <c:spPr>
            <a:solidFill>
              <a:schemeClr val="accent2"/>
            </a:solidFill>
            <a:ln>
              <a:noFill/>
            </a:ln>
            <a:effectLst/>
          </c:spPr>
          <c:invertIfNegative val="0"/>
          <c:cat>
            <c:numRef>
              <c:f>'6-Vary Porc (2)'!$B$3:$E$3</c:f>
              <c:numCache>
                <c:formatCode>General</c:formatCode>
                <c:ptCount val="3"/>
                <c:pt idx="0">
                  <c:v>16</c:v>
                </c:pt>
                <c:pt idx="1">
                  <c:v>64</c:v>
                </c:pt>
                <c:pt idx="2">
                  <c:v>128</c:v>
                </c:pt>
              </c:numCache>
              <c:extLst/>
            </c:numRef>
          </c:cat>
          <c:val>
            <c:numRef>
              <c:f>'6-Vary Porc (2)'!$B$5:$E$5</c:f>
              <c:numCache>
                <c:formatCode>General</c:formatCode>
                <c:ptCount val="3"/>
                <c:pt idx="0">
                  <c:v>451.51</c:v>
                </c:pt>
                <c:pt idx="1">
                  <c:v>382.68</c:v>
                </c:pt>
                <c:pt idx="2">
                  <c:v>344.51</c:v>
                </c:pt>
              </c:numCache>
              <c:extLst/>
            </c:numRef>
          </c:val>
          <c:extLst>
            <c:ext xmlns:c16="http://schemas.microsoft.com/office/drawing/2014/chart" uri="{C3380CC4-5D6E-409C-BE32-E72D297353CC}">
              <c16:uniqueId val="{00000001-D5F1-234D-8E15-246C2FEE2AD4}"/>
            </c:ext>
          </c:extLst>
        </c:ser>
        <c:ser>
          <c:idx val="3"/>
          <c:order val="3"/>
          <c:tx>
            <c:strRef>
              <c:f>'6-Vary Porc (2)'!$A$7</c:f>
              <c:strCache>
                <c:ptCount val="1"/>
                <c:pt idx="0">
                  <c:v>HAS</c:v>
                </c:pt>
              </c:strCache>
            </c:strRef>
          </c:tx>
          <c:spPr>
            <a:solidFill>
              <a:schemeClr val="accent4"/>
            </a:solidFill>
            <a:ln>
              <a:noFill/>
            </a:ln>
            <a:effectLst/>
          </c:spPr>
          <c:invertIfNegative val="0"/>
          <c:cat>
            <c:numRef>
              <c:f>'6-Vary Porc (2)'!$B$3:$E$3</c:f>
              <c:numCache>
                <c:formatCode>General</c:formatCode>
                <c:ptCount val="3"/>
                <c:pt idx="0">
                  <c:v>16</c:v>
                </c:pt>
                <c:pt idx="1">
                  <c:v>64</c:v>
                </c:pt>
                <c:pt idx="2">
                  <c:v>128</c:v>
                </c:pt>
              </c:numCache>
              <c:extLst/>
            </c:numRef>
          </c:cat>
          <c:val>
            <c:numRef>
              <c:f>'6-Vary Porc (2)'!$B$7:$E$7</c:f>
              <c:numCache>
                <c:formatCode>General</c:formatCode>
                <c:ptCount val="3"/>
                <c:pt idx="0">
                  <c:v>451.51</c:v>
                </c:pt>
                <c:pt idx="1">
                  <c:v>444.51</c:v>
                </c:pt>
                <c:pt idx="2">
                  <c:v>438.68</c:v>
                </c:pt>
              </c:numCache>
              <c:extLst/>
            </c:numRef>
          </c:val>
          <c:extLst>
            <c:ext xmlns:c16="http://schemas.microsoft.com/office/drawing/2014/chart" uri="{C3380CC4-5D6E-409C-BE32-E72D297353CC}">
              <c16:uniqueId val="{00000002-D5F1-234D-8E15-246C2FEE2AD4}"/>
            </c:ext>
          </c:extLst>
        </c:ser>
        <c:dLbls>
          <c:showLegendKey val="0"/>
          <c:showVal val="0"/>
          <c:showCatName val="0"/>
          <c:showSerName val="0"/>
          <c:showPercent val="0"/>
          <c:showBubbleSize val="0"/>
        </c:dLbls>
        <c:gapWidth val="350"/>
        <c:overlap val="-27"/>
        <c:axId val="-85212560"/>
        <c:axId val="-85208016"/>
        <c:extLst>
          <c:ext xmlns:c15="http://schemas.microsoft.com/office/drawing/2012/chart" uri="{02D57815-91ED-43cb-92C2-25804820EDAC}">
            <c15:filteredBarSeries>
              <c15:ser>
                <c:idx val="2"/>
                <c:order val="2"/>
                <c:tx>
                  <c:strRef>
                    <c:extLst>
                      <c:ext uri="{02D57815-91ED-43cb-92C2-25804820EDAC}">
                        <c15:formulaRef>
                          <c15:sqref>'6-Vary Porc (2)'!$A$6</c15:sqref>
                        </c15:formulaRef>
                      </c:ext>
                    </c:extLst>
                    <c:strCache>
                      <c:ptCount val="1"/>
                    </c:strCache>
                  </c:strRef>
                </c:tx>
                <c:spPr>
                  <a:solidFill>
                    <a:schemeClr val="accent3"/>
                  </a:solidFill>
                  <a:ln>
                    <a:noFill/>
                  </a:ln>
                  <a:effectLst/>
                </c:spPr>
                <c:invertIfNegative val="0"/>
                <c:cat>
                  <c:numRef>
                    <c:extLst>
                      <c:ext uri="{02D57815-91ED-43cb-92C2-25804820EDAC}">
                        <c15:formulaRef>
                          <c15:sqref>'6-Vary Porc (2)'!$B$3:$E$3</c15:sqref>
                        </c15:formulaRef>
                      </c:ext>
                    </c:extLst>
                    <c:numCache>
                      <c:formatCode>General</c:formatCode>
                      <c:ptCount val="3"/>
                      <c:pt idx="0">
                        <c:v>16</c:v>
                      </c:pt>
                      <c:pt idx="1">
                        <c:v>64</c:v>
                      </c:pt>
                      <c:pt idx="2">
                        <c:v>128</c:v>
                      </c:pt>
                    </c:numCache>
                  </c:numRef>
                </c:cat>
                <c:val>
                  <c:numRef>
                    <c:extLst>
                      <c:ext uri="{02D57815-91ED-43cb-92C2-25804820EDAC}">
                        <c15:formulaRef>
                          <c15:sqref>'6-Vary Porc (2)'!$B$6:$E$6</c15:sqref>
                        </c15:formulaRef>
                      </c:ext>
                    </c:extLst>
                    <c:numCache>
                      <c:formatCode>General</c:formatCode>
                      <c:ptCount val="3"/>
                    </c:numCache>
                  </c:numRef>
                </c:val>
                <c:extLst>
                  <c:ext xmlns:c16="http://schemas.microsoft.com/office/drawing/2014/chart" uri="{C3380CC4-5D6E-409C-BE32-E72D297353CC}">
                    <c16:uniqueId val="{00000003-D5F1-234D-8E15-246C2FEE2AD4}"/>
                  </c:ext>
                </c:extLst>
              </c15:ser>
            </c15:filteredBarSeries>
          </c:ext>
        </c:extLst>
      </c:barChart>
      <c:catAx>
        <c:axId val="-85212560"/>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Processes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08016"/>
        <c:crosses val="autoZero"/>
        <c:auto val="1"/>
        <c:lblAlgn val="ctr"/>
        <c:lblOffset val="100"/>
        <c:noMultiLvlLbl val="0"/>
      </c:catAx>
      <c:valAx>
        <c:axId val="-85208016"/>
        <c:scaling>
          <c:orientation val="minMax"/>
          <c:max val="550"/>
          <c:min val="0"/>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I/O Throughput (MB/Sec)</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212560"/>
        <c:crosses val="autoZero"/>
        <c:crossBetween val="between"/>
        <c:majorUnit val="100"/>
      </c:valAx>
      <c:spPr>
        <a:noFill/>
        <a:ln>
          <a:solidFill>
            <a:schemeClr val="tx1"/>
          </a:solidFill>
        </a:ln>
        <a:effectLst/>
      </c:spPr>
    </c:plotArea>
    <c:legend>
      <c:legendPos val="t"/>
      <c:layout>
        <c:manualLayout>
          <c:xMode val="edge"/>
          <c:yMode val="edge"/>
          <c:x val="0.223681539807524"/>
          <c:y val="0.108384011457517"/>
          <c:w val="0.65155511811023603"/>
          <c:h val="8.3136045209399601E-2"/>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1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'6-Vary Porc (2)'!$A$11</c:f>
              <c:strCache>
                <c:ptCount val="1"/>
                <c:pt idx="0">
                  <c:v>ADL</c:v>
                </c:pt>
              </c:strCache>
            </c:strRef>
          </c:tx>
          <c:spPr>
            <a:solidFill>
              <a:schemeClr val="accent1"/>
            </a:solidFill>
            <a:ln>
              <a:noFill/>
            </a:ln>
            <a:effectLst/>
          </c:spPr>
          <c:invertIfNegative val="0"/>
          <c:cat>
            <c:numRef>
              <c:f>'6-Vary Porc (2)'!$B$3:$E$3</c:f>
              <c:numCache>
                <c:formatCode>General</c:formatCode>
                <c:ptCount val="3"/>
                <c:pt idx="0">
                  <c:v>16</c:v>
                </c:pt>
                <c:pt idx="1">
                  <c:v>64</c:v>
                </c:pt>
                <c:pt idx="2">
                  <c:v>128</c:v>
                </c:pt>
              </c:numCache>
              <c:extLst/>
            </c:numRef>
          </c:cat>
          <c:val>
            <c:numRef>
              <c:f>'6-Vary Porc (2)'!$B$11:$E$11</c:f>
              <c:numCache>
                <c:formatCode>General</c:formatCode>
                <c:ptCount val="3"/>
                <c:pt idx="0">
                  <c:v>154.05000000000001</c:v>
                </c:pt>
                <c:pt idx="1">
                  <c:v>130.30000000000001</c:v>
                </c:pt>
                <c:pt idx="2">
                  <c:v>101.8</c:v>
                </c:pt>
              </c:numCache>
              <c:extLst/>
            </c:numRef>
          </c:val>
          <c:extLst>
            <c:ext xmlns:c16="http://schemas.microsoft.com/office/drawing/2014/chart" uri="{C3380CC4-5D6E-409C-BE32-E72D297353CC}">
              <c16:uniqueId val="{00000000-4A4A-5A40-B082-3D1BCA50FFE8}"/>
            </c:ext>
          </c:extLst>
        </c:ser>
        <c:ser>
          <c:idx val="1"/>
          <c:order val="1"/>
          <c:tx>
            <c:strRef>
              <c:f>'6-Vary Porc (2)'!$A$12</c:f>
              <c:strCache>
                <c:ptCount val="1"/>
                <c:pt idx="0">
                  <c:v>SDL</c:v>
                </c:pt>
              </c:strCache>
            </c:strRef>
          </c:tx>
          <c:spPr>
            <a:solidFill>
              <a:schemeClr val="accent2"/>
            </a:solidFill>
            <a:ln>
              <a:noFill/>
            </a:ln>
            <a:effectLst/>
          </c:spPr>
          <c:invertIfNegative val="0"/>
          <c:cat>
            <c:numRef>
              <c:f>'6-Vary Porc (2)'!$B$3:$E$3</c:f>
              <c:numCache>
                <c:formatCode>General</c:formatCode>
                <c:ptCount val="3"/>
                <c:pt idx="0">
                  <c:v>16</c:v>
                </c:pt>
                <c:pt idx="1">
                  <c:v>64</c:v>
                </c:pt>
                <c:pt idx="2">
                  <c:v>128</c:v>
                </c:pt>
              </c:numCache>
              <c:extLst/>
            </c:numRef>
          </c:cat>
          <c:val>
            <c:numRef>
              <c:f>'6-Vary Porc (2)'!$B$12:$E$12</c:f>
              <c:numCache>
                <c:formatCode>General</c:formatCode>
                <c:ptCount val="3"/>
                <c:pt idx="0">
                  <c:v>428.6</c:v>
                </c:pt>
                <c:pt idx="1">
                  <c:v>366</c:v>
                </c:pt>
                <c:pt idx="2">
                  <c:v>329.78</c:v>
                </c:pt>
              </c:numCache>
              <c:extLst/>
            </c:numRef>
          </c:val>
          <c:extLst>
            <c:ext xmlns:c16="http://schemas.microsoft.com/office/drawing/2014/chart" uri="{C3380CC4-5D6E-409C-BE32-E72D297353CC}">
              <c16:uniqueId val="{00000001-4A4A-5A40-B082-3D1BCA50FFE8}"/>
            </c:ext>
          </c:extLst>
        </c:ser>
        <c:ser>
          <c:idx val="3"/>
          <c:order val="3"/>
          <c:tx>
            <c:strRef>
              <c:f>'6-Vary Porc (2)'!$A$14</c:f>
              <c:strCache>
                <c:ptCount val="1"/>
                <c:pt idx="0">
                  <c:v>HAS</c:v>
                </c:pt>
              </c:strCache>
            </c:strRef>
          </c:tx>
          <c:spPr>
            <a:solidFill>
              <a:schemeClr val="accent4"/>
            </a:solidFill>
            <a:ln>
              <a:noFill/>
            </a:ln>
            <a:effectLst/>
          </c:spPr>
          <c:invertIfNegative val="0"/>
          <c:cat>
            <c:numRef>
              <c:f>'6-Vary Porc (2)'!$B$3:$E$3</c:f>
              <c:numCache>
                <c:formatCode>General</c:formatCode>
                <c:ptCount val="3"/>
                <c:pt idx="0">
                  <c:v>16</c:v>
                </c:pt>
                <c:pt idx="1">
                  <c:v>64</c:v>
                </c:pt>
                <c:pt idx="2">
                  <c:v>128</c:v>
                </c:pt>
              </c:numCache>
              <c:extLst/>
            </c:numRef>
          </c:cat>
          <c:val>
            <c:numRef>
              <c:f>'6-Vary Porc (2)'!$B$14:$E$14</c:f>
              <c:numCache>
                <c:formatCode>General</c:formatCode>
                <c:ptCount val="3"/>
                <c:pt idx="0">
                  <c:v>428</c:v>
                </c:pt>
                <c:pt idx="1">
                  <c:v>418</c:v>
                </c:pt>
                <c:pt idx="2">
                  <c:v>400</c:v>
                </c:pt>
              </c:numCache>
              <c:extLst/>
            </c:numRef>
          </c:val>
          <c:extLst>
            <c:ext xmlns:c16="http://schemas.microsoft.com/office/drawing/2014/chart" uri="{C3380CC4-5D6E-409C-BE32-E72D297353CC}">
              <c16:uniqueId val="{00000002-4A4A-5A40-B082-3D1BCA50FFE8}"/>
            </c:ext>
          </c:extLst>
        </c:ser>
        <c:dLbls>
          <c:showLegendKey val="0"/>
          <c:showVal val="0"/>
          <c:showCatName val="0"/>
          <c:showSerName val="0"/>
          <c:showPercent val="0"/>
          <c:showBubbleSize val="0"/>
        </c:dLbls>
        <c:gapWidth val="350"/>
        <c:overlap val="-27"/>
        <c:axId val="-85164864"/>
        <c:axId val="284402128"/>
        <c:extLst>
          <c:ext xmlns:c15="http://schemas.microsoft.com/office/drawing/2012/chart" uri="{02D57815-91ED-43cb-92C2-25804820EDAC}">
            <c15:filteredBarSeries>
              <c15:ser>
                <c:idx val="2"/>
                <c:order val="2"/>
                <c:tx>
                  <c:strRef>
                    <c:extLst>
                      <c:ext uri="{02D57815-91ED-43cb-92C2-25804820EDAC}">
                        <c15:formulaRef>
                          <c15:sqref>'6-Vary Porc (2)'!$A$13</c15:sqref>
                        </c15:formulaRef>
                      </c:ext>
                    </c:extLst>
                    <c:strCache>
                      <c:ptCount val="1"/>
                    </c:strCache>
                  </c:strRef>
                </c:tx>
                <c:spPr>
                  <a:solidFill>
                    <a:schemeClr val="accent3"/>
                  </a:solidFill>
                  <a:ln>
                    <a:noFill/>
                  </a:ln>
                  <a:effectLst/>
                </c:spPr>
                <c:invertIfNegative val="0"/>
                <c:cat>
                  <c:numRef>
                    <c:extLst>
                      <c:ext uri="{02D57815-91ED-43cb-92C2-25804820EDAC}">
                        <c15:formulaRef>
                          <c15:sqref>'6-Vary Porc (2)'!$B$3:$E$3</c15:sqref>
                        </c15:formulaRef>
                      </c:ext>
                    </c:extLst>
                    <c:numCache>
                      <c:formatCode>General</c:formatCode>
                      <c:ptCount val="3"/>
                      <c:pt idx="0">
                        <c:v>16</c:v>
                      </c:pt>
                      <c:pt idx="1">
                        <c:v>64</c:v>
                      </c:pt>
                      <c:pt idx="2">
                        <c:v>128</c:v>
                      </c:pt>
                    </c:numCache>
                  </c:numRef>
                </c:cat>
                <c:val>
                  <c:numRef>
                    <c:extLst>
                      <c:ext uri="{02D57815-91ED-43cb-92C2-25804820EDAC}">
                        <c15:formulaRef>
                          <c15:sqref>'6-Vary Porc (2)'!$B$13:$E$13</c15:sqref>
                        </c15:formulaRef>
                      </c:ext>
                    </c:extLst>
                    <c:numCache>
                      <c:formatCode>General</c:formatCode>
                      <c:ptCount val="3"/>
                    </c:numCache>
                  </c:numRef>
                </c:val>
                <c:extLst>
                  <c:ext xmlns:c16="http://schemas.microsoft.com/office/drawing/2014/chart" uri="{C3380CC4-5D6E-409C-BE32-E72D297353CC}">
                    <c16:uniqueId val="{00000003-4A4A-5A40-B082-3D1BCA50FFE8}"/>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'6-Vary Porc (2)'!$A$26</c15:sqref>
                        </c15:formulaRef>
                      </c:ext>
                    </c:extLst>
                    <c:strCache>
                      <c:ptCount val="1"/>
                    </c:strCache>
                  </c:strRef>
                </c:tx>
                <c:spPr>
                  <a:solidFill>
                    <a:schemeClr val="accent5"/>
                  </a:solidFill>
                  <a:ln>
                    <a:noFill/>
                  </a:ln>
                  <a:effectLst/>
                </c:spPr>
                <c:invertIfNegative val="0"/>
                <c:cat>
                  <c:numRef>
                    <c:extLst xmlns:c15="http://schemas.microsoft.com/office/drawing/2012/chart">
                      <c:ext xmlns:c15="http://schemas.microsoft.com/office/drawing/2012/chart" uri="{02D57815-91ED-43cb-92C2-25804820EDAC}">
                        <c15:formulaRef>
                          <c15:sqref>'6-Vary Porc (2)'!$B$3:$E$3</c15:sqref>
                        </c15:formulaRef>
                      </c:ext>
                    </c:extLst>
                    <c:numCache>
                      <c:formatCode>General</c:formatCode>
                      <c:ptCount val="3"/>
                      <c:pt idx="0">
                        <c:v>16</c:v>
                      </c:pt>
                      <c:pt idx="1">
                        <c:v>64</c:v>
                      </c:pt>
                      <c:pt idx="2">
                        <c:v>128</c:v>
                      </c:pt>
                    </c:numCache>
                  </c:numRef>
                </c:cat>
                <c:val>
                  <c:numRef>
                    <c:extLst xmlns:c15="http://schemas.microsoft.com/office/drawing/2012/chart">
                      <c:ext xmlns:c15="http://schemas.microsoft.com/office/drawing/2012/chart" uri="{02D57815-91ED-43cb-92C2-25804820EDAC}">
                        <c15:formulaRef>
                          <c15:sqref>'6-Vary Porc (2)'!$B$26:$E$26</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4-4A4A-5A40-B082-3D1BCA50FFE8}"/>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'6-Vary Porc (2)'!$A$27</c15:sqref>
                        </c15:formulaRef>
                      </c:ext>
                    </c:extLst>
                    <c:strCache>
                      <c:ptCount val="1"/>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'6-Vary Porc (2)'!$B$3:$E$3</c15:sqref>
                        </c15:formulaRef>
                      </c:ext>
                    </c:extLst>
                    <c:numCache>
                      <c:formatCode>General</c:formatCode>
                      <c:ptCount val="3"/>
                      <c:pt idx="0">
                        <c:v>16</c:v>
                      </c:pt>
                      <c:pt idx="1">
                        <c:v>64</c:v>
                      </c:pt>
                      <c:pt idx="2">
                        <c:v>128</c:v>
                      </c:pt>
                    </c:numCache>
                  </c:numRef>
                </c:cat>
                <c:val>
                  <c:numRef>
                    <c:extLst xmlns:c15="http://schemas.microsoft.com/office/drawing/2012/chart">
                      <c:ext xmlns:c15="http://schemas.microsoft.com/office/drawing/2012/chart" uri="{02D57815-91ED-43cb-92C2-25804820EDAC}">
                        <c15:formulaRef>
                          <c15:sqref>'6-Vary Porc (2)'!$B$27:$E$27</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5-4A4A-5A40-B082-3D1BCA50FFE8}"/>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'6-Vary Porc (2)'!$A$28</c15:sqref>
                        </c15:formulaRef>
                      </c:ext>
                    </c:extLst>
                    <c:strCache>
                      <c:ptCount val="1"/>
                    </c:strCache>
                  </c:strRef>
                </c:tx>
                <c:spPr>
                  <a:solidFill>
                    <a:schemeClr val="accent1">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'6-Vary Porc (2)'!$B$3:$E$3</c15:sqref>
                        </c15:formulaRef>
                      </c:ext>
                    </c:extLst>
                    <c:numCache>
                      <c:formatCode>General</c:formatCode>
                      <c:ptCount val="3"/>
                      <c:pt idx="0">
                        <c:v>16</c:v>
                      </c:pt>
                      <c:pt idx="1">
                        <c:v>64</c:v>
                      </c:pt>
                      <c:pt idx="2">
                        <c:v>128</c:v>
                      </c:pt>
                    </c:numCache>
                  </c:numRef>
                </c:cat>
                <c:val>
                  <c:numRef>
                    <c:extLst xmlns:c15="http://schemas.microsoft.com/office/drawing/2012/chart">
                      <c:ext xmlns:c15="http://schemas.microsoft.com/office/drawing/2012/chart" uri="{02D57815-91ED-43cb-92C2-25804820EDAC}">
                        <c15:formulaRef>
                          <c15:sqref>'6-Vary Porc (2)'!$B$28:$E$28</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6-4A4A-5A40-B082-3D1BCA50FFE8}"/>
                  </c:ext>
                </c:extLst>
              </c15:ser>
            </c15:filteredBarSeries>
          </c:ext>
        </c:extLst>
      </c:barChart>
      <c:catAx>
        <c:axId val="-85164864"/>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Number of  Processes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84402128"/>
        <c:crosses val="autoZero"/>
        <c:auto val="1"/>
        <c:lblAlgn val="ctr"/>
        <c:lblOffset val="100"/>
        <c:noMultiLvlLbl val="0"/>
      </c:catAx>
      <c:valAx>
        <c:axId val="284402128"/>
        <c:scaling>
          <c:orientation val="minMax"/>
          <c:max val="550"/>
          <c:min val="0"/>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I/O Throughput (MB/Sec)</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5164864"/>
        <c:crosses val="autoZero"/>
        <c:crossBetween val="between"/>
        <c:majorUnit val="100"/>
      </c:valAx>
      <c:spPr>
        <a:noFill/>
        <a:ln>
          <a:solidFill>
            <a:schemeClr val="tx1"/>
          </a:solidFill>
        </a:ln>
        <a:effectLst/>
      </c:spPr>
    </c:plotArea>
    <c:legend>
      <c:legendPos val="t"/>
      <c:layout>
        <c:manualLayout>
          <c:xMode val="edge"/>
          <c:yMode val="edge"/>
          <c:x val="0.238007083557151"/>
          <c:y val="0.10322969206431901"/>
          <c:w val="0.61827313183189903"/>
          <c:h val="8.2953011717556993E-2"/>
        </c:manualLayout>
      </c:layout>
      <c:overlay val="1"/>
      <c:spPr>
        <a:solidFill>
          <a:schemeClr val="bg1"/>
        </a:solid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1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89C6C9A3-C963-43DC-BEC5-6EF588483EBF}" type="datetimeFigureOut">
              <a:rPr lang="en-US" smtClean="0"/>
              <a:t>10/23/18</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24D260D2-E88E-4554-B371-98AA55F6A0C5}"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eaLnBrk="0" hangingPunct="0">
              <a:lnSpc>
                <a:spcPct val="100000"/>
              </a:lnSpc>
              <a:defRPr sz="1300">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eaLnBrk="0" hangingPunct="0">
              <a:lnSpc>
                <a:spcPct val="100000"/>
              </a:lnSpc>
              <a:defRPr sz="1300">
                <a:ea typeface="微软雅黑" panose="020B0503020204020204" pitchFamily="34" charset="-122"/>
              </a:defRPr>
            </a:lvl1pPr>
          </a:lstStyle>
          <a:p>
            <a:pPr>
              <a:defRPr/>
            </a:pPr>
            <a:fld id="{93E15E8D-5ED5-43FD-B5E6-42F7A24DD2EF}" type="datetimeFigureOut">
              <a:rPr lang="zh-CN" altLang="en-US"/>
              <a:t>2018/10/23</a:t>
            </a:fld>
            <a:endParaRPr lang="zh-CN" altLang="en-US"/>
          </a:p>
        </p:txBody>
      </p:sp>
      <p:sp>
        <p:nvSpPr>
          <p:cNvPr id="4" name="幻灯片图像占位符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0" hangingPunct="0">
              <a:lnSpc>
                <a:spcPct val="100000"/>
              </a:lnSpc>
              <a:defRPr sz="1300">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eaLnBrk="0" hangingPunct="0">
              <a:lnSpc>
                <a:spcPct val="100000"/>
              </a:lnSpc>
              <a:defRPr sz="1300">
                <a:ea typeface="微软雅黑" panose="020B0503020204020204" pitchFamily="34" charset="-122"/>
              </a:defRPr>
            </a:lvl1pPr>
          </a:lstStyle>
          <a:p>
            <a:pPr>
              <a:defRPr/>
            </a:pPr>
            <a:fld id="{10282DFC-3245-415F-A2D0-784F90EE879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58788" y="720725"/>
            <a:ext cx="6397625" cy="3600450"/>
          </a:xfrm>
          <a:noFill/>
          <a:ln>
            <a:solidFill>
              <a:srgbClr val="000000"/>
            </a:solidFill>
            <a:miter lim="800000"/>
          </a:ln>
        </p:spPr>
      </p:sp>
      <p:sp>
        <p:nvSpPr>
          <p:cNvPr id="32771" name="备注占位符 2"/>
          <p:cNvSpPr>
            <a:spLocks noGrp="1"/>
          </p:cNvSpPr>
          <p:nvPr>
            <p:ph type="body" idx="1"/>
          </p:nvPr>
        </p:nvSpPr>
        <p:spPr bwMode="auto">
          <a:noFill/>
        </p:spPr>
        <p:txBody>
          <a:bodyPr/>
          <a:lstStyle/>
          <a:p>
            <a:endParaRPr lang="zh-CN" altLang="en-US" dirty="0"/>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ln>
        </p:spPr>
        <p:txBody>
          <a:bodyPr lIns="96661" tIns="48331" rIns="96661" bIns="48331" anchor="b"/>
          <a:lstStyle/>
          <a:p>
            <a:pPr algn="r" eaLnBrk="0" hangingPunct="0"/>
            <a:fld id="{1BF994EF-EDDB-45BC-8E83-077B4FA1E580}" type="slidenum">
              <a:rPr lang="zh-CN" altLang="en-US" sz="1300">
                <a:solidFill>
                  <a:srgbClr val="000000"/>
                </a:solidFill>
                <a:ea typeface="微软雅黑" panose="020B0503020204020204" pitchFamily="34" charset="-122"/>
              </a:rPr>
              <a:t>1</a:t>
            </a:fld>
            <a:endParaRPr lang="en-US" altLang="zh-CN" sz="1300">
              <a:solidFill>
                <a:srgbClr val="000000"/>
              </a:solidFill>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Data Identifier intercepts every file request issued to DServers, and identifies requests for performance-critical data using a data access cost model</a:t>
            </a:r>
          </a:p>
          <a:p>
            <a:r>
              <a:rPr lang="en-US" sz="1200" kern="1200" dirty="0">
                <a:solidFill>
                  <a:schemeClr val="tx1"/>
                </a:solidFill>
                <a:effectLst/>
                <a:latin typeface="+mn-lt"/>
                <a:ea typeface="+mn-ea"/>
                <a:cs typeface="+mn-cs"/>
              </a:rPr>
              <a:t>[2] Redirector redirects the selected requests to the high-performance CServers. While selected write requests and cached read requests are redirected to CServers, other write requests and missed read requests are directed to the traditional DServers.</a:t>
            </a:r>
          </a:p>
          <a:p>
            <a:r>
              <a:rPr lang="en-US" sz="1200" kern="1200" dirty="0">
                <a:solidFill>
                  <a:schemeClr val="tx1"/>
                </a:solidFill>
                <a:effectLst/>
                <a:latin typeface="+mn-lt"/>
                <a:ea typeface="+mn-ea"/>
                <a:cs typeface="+mn-cs"/>
              </a:rPr>
              <a:t>[3] Rebuilder is responsible for flushing the selected write data back to DServers, and fetching the selected read data to CServers. </a:t>
            </a:r>
          </a:p>
          <a:p>
            <a:r>
              <a:rPr lang="en-US" sz="1200" kern="1200" dirty="0">
                <a:solidFill>
                  <a:schemeClr val="tx1"/>
                </a:solidFill>
                <a:effectLst/>
                <a:latin typeface="+mn-lt"/>
                <a:ea typeface="+mn-ea"/>
                <a:cs typeface="+mn-cs"/>
              </a:rPr>
              <a:t>[4] Besides these components, S4D-Cache relies on two key data structures, namely, CDT (Critical data table) and DMT (Data Mapping table) to select performance critical data and keep track of file data that has been cached in a CServers.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[1]</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H. Huang, W. Hung, and K. G. Shin, "FS2: Dynamic Data Replication in Free Disk Space for Improving Disk Performance and Energy Consumption," in </a:t>
            </a:r>
            <a:r>
              <a:rPr lang="en-US" sz="1200" i="1" kern="1200" dirty="0">
                <a:solidFill>
                  <a:schemeClr val="tx1"/>
                </a:solidFill>
                <a:latin typeface="+mn-lt"/>
                <a:ea typeface="+mn-ea"/>
                <a:cs typeface="+mn-cs"/>
              </a:rPr>
              <a:t>Proceedings of the 20th ACM Symposium on Operating Systems Principles, 2005, pp. 263-276.</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pPr lvl="1"/>
            <a:r>
              <a:rPr lang="en-US" dirty="0"/>
              <a:t>1. available free space on SServers, indicating whether SServers can accommodate the current region</a:t>
            </a:r>
          </a:p>
          <a:p>
            <a:pPr lvl="1"/>
            <a:endParaRPr lang="en-US" dirty="0"/>
          </a:p>
          <a:p>
            <a:pPr lvl="1"/>
            <a:r>
              <a:rPr lang="en-US" dirty="0"/>
              <a:t>2.  the value of the performance gain of the region, indicating whether I/O performance can be improved if it is placed on SServers</a:t>
            </a:r>
          </a:p>
          <a:p>
            <a:pPr lvl="1"/>
            <a:endParaRPr lang="en-US" dirty="0"/>
          </a:p>
          <a:p>
            <a:pPr lvl="1"/>
            <a:r>
              <a:rPr lang="en-US" dirty="0"/>
              <a:t>3.  the rank of the region performance gain, indicating whether it incurs more performance gains than other regions if it is located on SServers.</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zh-CN" altLang="en-US" dirty="0"/>
              <a:t>另外一种场景是</a:t>
            </a:r>
            <a:r>
              <a:rPr lang="en-US" altLang="zh-CN" dirty="0"/>
              <a:t>SSD</a:t>
            </a:r>
            <a:r>
              <a:rPr lang="zh-CN" altLang="en-US" dirty="0"/>
              <a:t>充当持久存储（平面存储），</a:t>
            </a:r>
            <a:r>
              <a:rPr lang="en-US" dirty="0"/>
              <a:t>[1]To obtain optimal performance for different I/O access patterns, PFSs, such as OrangeFS, Lustre and GPFS, support three typical data layout policies</a:t>
            </a:r>
          </a:p>
          <a:p>
            <a:r>
              <a:rPr lang="en-US" dirty="0"/>
              <a:t>---</a:t>
            </a:r>
            <a:r>
              <a:rPr lang="zh-CN" altLang="en-US" dirty="0"/>
              <a:t>性能相当时发生。</a:t>
            </a:r>
            <a:endParaRPr lang="en-US" altLang="zh-CN" dirty="0"/>
          </a:p>
          <a:p>
            <a:endParaRPr lang="en-US" dirty="0"/>
          </a:p>
          <a:p>
            <a:r>
              <a:rPr lang="en-US" dirty="0"/>
              <a:t> one-dimensional horizontal (1-DH), one-dimensional vertical (1-DV), and two-dimensional (2-D) layout. </a:t>
            </a:r>
          </a:p>
          <a:p>
            <a:r>
              <a:rPr lang="en-US" dirty="0"/>
              <a:t>[2] 1-DH is the simple striping method that distributes a process's file across all available servers in a round-robin fashion. </a:t>
            </a:r>
          </a:p>
          <a:p>
            <a:r>
              <a:rPr lang="en-US" dirty="0"/>
              <a:t>1-DV performs no striping at all, and instead places the file data on one server. 2-D is a hybrid method, it distributes the file on a subset of servers. </a:t>
            </a:r>
          </a:p>
          <a:p>
            <a:r>
              <a:rPr lang="en-US" dirty="0"/>
              <a:t>All three layout policies utilize fixed-size file stripes to distribute file data, and each of them work well for a particular kind of I/O access patterns.</a:t>
            </a:r>
          </a:p>
          <a:p>
            <a:r>
              <a:rPr lang="en-US" dirty="0"/>
              <a:t>[3] However, these schemes are designed for homogeneous PFSs on identical file servers </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zh-CN" altLang="en-US" dirty="0"/>
              <a:t>（</a:t>
            </a:r>
            <a:r>
              <a:rPr lang="en-US" altLang="zh-CN" dirty="0"/>
              <a:t>1</a:t>
            </a:r>
            <a:r>
              <a:rPr lang="zh-CN" altLang="en-US" dirty="0"/>
              <a:t>）选择性的在三种布局方式中选择最优放置方式</a:t>
            </a:r>
            <a:endParaRPr lang="en-US" altLang="zh-CN" dirty="0"/>
          </a:p>
          <a:p>
            <a:r>
              <a:rPr lang="zh-CN" altLang="en-US" dirty="0"/>
              <a:t>（</a:t>
            </a:r>
            <a:r>
              <a:rPr lang="en-US" altLang="zh-CN" dirty="0"/>
              <a:t>2</a:t>
            </a:r>
            <a:r>
              <a:rPr lang="zh-CN" altLang="en-US" dirty="0"/>
              <a:t>）对于每种放置方式，转换为线性优化问题求解分条大小和放置文件个数</a:t>
            </a:r>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30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en-US" dirty="0"/>
              <a:t>Since SServers and HServers have distinct storage media, they shows different storage characteristics.</a:t>
            </a:r>
          </a:p>
          <a:p>
            <a:r>
              <a:rPr lang="en-US" dirty="0"/>
              <a:t>[1]First, </a:t>
            </a:r>
            <a:r>
              <a:rPr lang="en-US" dirty="0" err="1"/>
              <a:t>Ts</a:t>
            </a:r>
            <a:r>
              <a:rPr lang="en-US" dirty="0"/>
              <a:t> for SServer is much smaller than for HServers. </a:t>
            </a:r>
          </a:p>
          <a:p>
            <a:r>
              <a:rPr lang="en-US" dirty="0"/>
              <a:t>[2]Second, β_s is several times smaller than β_h, which means SServers have a performance advantage over HServers for large requests, but not as significant for small requests. </a:t>
            </a:r>
          </a:p>
          <a:p>
            <a:r>
              <a:rPr lang="en-US" dirty="0"/>
              <a:t>[3]Finally, write performance of SServer is lower than read performance because write operations on SSDs lead to numerous background activities, including garbage collection and wear leveling.</a:t>
            </a:r>
          </a:p>
        </p:txBody>
      </p:sp>
      <p:sp>
        <p:nvSpPr>
          <p:cNvPr id="4" name="Slide Number Placeholder 3"/>
          <p:cNvSpPr>
            <a:spLocks noGrp="1"/>
          </p:cNvSpPr>
          <p:nvPr>
            <p:ph type="sldNum" sz="quarter" idx="10"/>
          </p:nvPr>
        </p:nvSpPr>
        <p:spPr/>
        <p:txBody>
          <a:bodyPr/>
          <a:lstStyle/>
          <a:p>
            <a:fld id="{1B9A179D-2D27-49E2-B022-8EDDA2EFE682}" type="slidenum">
              <a:rPr lang="en-US" smtClean="0"/>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en-US" dirty="0"/>
              <a:t>[1]The system and pattern related parameters can be regarded as constants, and  T_{1-DV} is a function of two unknowns---</a:t>
            </a:r>
            <a:r>
              <a:rPr lang="en-US" dirty="0" err="1"/>
              <a:t>p_h</a:t>
            </a:r>
            <a:r>
              <a:rPr lang="en-US" dirty="0"/>
              <a:t> and </a:t>
            </a:r>
            <a:r>
              <a:rPr lang="en-US" dirty="0" err="1"/>
              <a:t>p_s</a:t>
            </a:r>
            <a:r>
              <a:rPr lang="en-US" dirty="0"/>
              <a:t>. The final problem is to choose the values of  </a:t>
            </a:r>
            <a:r>
              <a:rPr lang="en-US" dirty="0" err="1"/>
              <a:t>p_h</a:t>
            </a:r>
            <a:r>
              <a:rPr lang="en-US" dirty="0"/>
              <a:t> and  </a:t>
            </a:r>
            <a:r>
              <a:rPr lang="en-US" dirty="0" err="1"/>
              <a:t>p_s</a:t>
            </a:r>
            <a:r>
              <a:rPr lang="en-US" dirty="0"/>
              <a:t> to minimize  T_{1-DV}.  </a:t>
            </a:r>
          </a:p>
          <a:p>
            <a:r>
              <a:rPr lang="en-US" dirty="0"/>
              <a:t>[2]According to the member values in the corresponding maximum expressions in the cost formulas, we translate this optimization problem into two linear programming (LP) problems as shown in case (1) and (2). </a:t>
            </a:r>
          </a:p>
          <a:p>
            <a:r>
              <a:rPr lang="en-US" dirty="0"/>
              <a:t>[3] The final cost for {1-DV} determined by the minimum of the two cases.</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en-US" dirty="0"/>
              <a:t>[1]We implemented HAS in OrangeFS, which is a popular parallel file system and directly provides the varied-size striping method for each file server. </a:t>
            </a:r>
          </a:p>
          <a:p>
            <a:r>
              <a:rPr lang="en-US" dirty="0"/>
              <a:t>[2]The procedure of the HAS scheme includes the following three phases, as shown in Figure 5.</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33</a:t>
            </a:fld>
            <a:endParaRPr lang="en-US"/>
          </a:p>
        </p:txBody>
      </p:sp>
    </p:spTree>
    <p:extLst>
      <p:ext uri="{BB962C8B-B14F-4D97-AF65-F5344CB8AC3E}">
        <p14:creationId xmlns:p14="http://schemas.microsoft.com/office/powerpoint/2010/main" val="167640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endParaRPr lang="en-US" sz="9600" baseline="0"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equest size of 512 KB</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mn-lt"/>
                <a:ea typeface="+mn-ea"/>
                <a:cs typeface="+mn-cs"/>
              </a:rPr>
              <a:t>Processes: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32</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35</a:t>
            </a:fld>
            <a:endParaRPr lang="zh-CN" altLang="en-US"/>
          </a:p>
        </p:txBody>
      </p:sp>
    </p:spTree>
    <p:extLst>
      <p:ext uri="{BB962C8B-B14F-4D97-AF65-F5344CB8AC3E}">
        <p14:creationId xmlns:p14="http://schemas.microsoft.com/office/powerpoint/2010/main" val="154351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36</a:t>
            </a:fld>
            <a:endParaRPr lang="zh-CN" altLang="en-US"/>
          </a:p>
        </p:txBody>
      </p:sp>
    </p:spTree>
    <p:extLst>
      <p:ext uri="{BB962C8B-B14F-4D97-AF65-F5344CB8AC3E}">
        <p14:creationId xmlns:p14="http://schemas.microsoft.com/office/powerpoint/2010/main" val="54373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39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zh-CN" altLang="en-US" dirty="0"/>
              <a:t>两种计算平台和存储模型；</a:t>
            </a:r>
            <a:r>
              <a:rPr lang="en-US" altLang="zh-CN" dirty="0"/>
              <a:t>CAP</a:t>
            </a:r>
            <a:r>
              <a:rPr lang="zh-CN" altLang="en-US" dirty="0"/>
              <a:t>模型，编程模型和存储模型不同。</a:t>
            </a:r>
            <a:r>
              <a:rPr lang="en-US" altLang="zh-CN" dirty="0"/>
              <a:t>C: </a:t>
            </a:r>
            <a:r>
              <a:rPr lang="zh-CN" altLang="en-US" dirty="0"/>
              <a:t>一致性，</a:t>
            </a:r>
            <a:r>
              <a:rPr lang="en-US" altLang="zh-CN" dirty="0"/>
              <a:t>A: </a:t>
            </a:r>
            <a:r>
              <a:rPr lang="zh-CN" altLang="en-US" dirty="0"/>
              <a:t>可用性（数据可访问，不能宕机），</a:t>
            </a:r>
            <a:r>
              <a:rPr lang="en-US" altLang="zh-CN" dirty="0"/>
              <a:t>P</a:t>
            </a:r>
            <a:r>
              <a:rPr lang="zh-CN" altLang="en-US" dirty="0"/>
              <a:t>：分区容错性。</a:t>
            </a:r>
            <a:endParaRPr lang="en-US" altLang="zh-CN" dirty="0"/>
          </a:p>
          <a:p>
            <a:r>
              <a:rPr lang="zh-CN" altLang="en-US" dirty="0"/>
              <a:t>两种平台区别：</a:t>
            </a:r>
            <a:endParaRPr lang="en-US" altLang="zh-CN" dirty="0"/>
          </a:p>
          <a:p>
            <a:r>
              <a:rPr lang="zh-CN" altLang="en-US" dirty="0"/>
              <a:t>（</a:t>
            </a:r>
            <a:r>
              <a:rPr lang="en-US" altLang="zh-CN" dirty="0"/>
              <a:t>1</a:t>
            </a:r>
            <a:r>
              <a:rPr lang="zh-CN" altLang="en-US" dirty="0"/>
              <a:t>）体系结构上计算和存储不同节点，单一节点；</a:t>
            </a:r>
            <a:endParaRPr lang="en-US" altLang="zh-CN" dirty="0"/>
          </a:p>
          <a:p>
            <a:r>
              <a:rPr lang="zh-CN" altLang="en-US" dirty="0"/>
              <a:t>（</a:t>
            </a:r>
            <a:r>
              <a:rPr lang="en-US" altLang="zh-CN" dirty="0"/>
              <a:t>2</a:t>
            </a:r>
            <a:r>
              <a:rPr lang="zh-CN" altLang="en-US" dirty="0"/>
              <a:t>）数据访问局部性，远程访问。</a:t>
            </a:r>
            <a:endParaRPr lang="en-US" altLang="zh-CN" dirty="0"/>
          </a:p>
          <a:p>
            <a:r>
              <a:rPr lang="zh-CN" altLang="en-US" dirty="0"/>
              <a:t>（</a:t>
            </a:r>
            <a:r>
              <a:rPr lang="en-US" altLang="zh-CN" dirty="0"/>
              <a:t>3</a:t>
            </a:r>
            <a:r>
              <a:rPr lang="zh-CN" altLang="en-US" dirty="0"/>
              <a:t>）存储访问特征不同：</a:t>
            </a:r>
            <a:r>
              <a:rPr lang="en-US" altLang="zh-CN" dirty="0"/>
              <a:t>burst</a:t>
            </a:r>
            <a:r>
              <a:rPr lang="zh-CN" altLang="en-US" dirty="0"/>
              <a:t>访问，小请求，连续大块访问，</a:t>
            </a:r>
            <a:r>
              <a:rPr lang="en-US" altLang="zh-CN" dirty="0"/>
              <a:t>64MB</a:t>
            </a:r>
            <a:r>
              <a:rPr lang="zh-CN" altLang="en-US" dirty="0"/>
              <a:t>。</a:t>
            </a:r>
            <a:endParaRPr lang="en-US" altLang="zh-CN" dirty="0"/>
          </a:p>
          <a:p>
            <a:endParaRPr lang="en-US" altLang="zh-CN" dirty="0"/>
          </a:p>
          <a:p>
            <a:r>
              <a:rPr lang="zh-CN" altLang="en-US" dirty="0"/>
              <a:t>我们已经展开了初步工作，如</a:t>
            </a:r>
            <a:r>
              <a:rPr lang="en-US" altLang="zh-CN" dirty="0" err="1"/>
              <a:t>HiPC</a:t>
            </a:r>
            <a:r>
              <a:rPr lang="en-US" altLang="zh-CN" dirty="0"/>
              <a:t>, Maris</a:t>
            </a:r>
            <a:r>
              <a:rPr lang="zh-CN" altLang="en-US" dirty="0"/>
              <a:t>，数据放置和</a:t>
            </a:r>
            <a:r>
              <a:rPr lang="en-US" altLang="zh-CN" dirty="0"/>
              <a:t>job scheduling, </a:t>
            </a:r>
            <a:r>
              <a:rPr lang="zh-CN" altLang="en-US" dirty="0"/>
              <a:t>利用新型存储介质加速</a:t>
            </a:r>
            <a:endParaRPr lang="en-US" altLang="zh-CN" dirty="0"/>
          </a:p>
          <a:p>
            <a:endParaRPr lang="en-US" dirty="0"/>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•Dynamo at Amazon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BigTable</a:t>
            </a:r>
            <a:r>
              <a:rPr lang="en-US" sz="1200" kern="1200" dirty="0">
                <a:solidFill>
                  <a:schemeClr val="tx1"/>
                </a:solidFill>
                <a:effectLst/>
                <a:latin typeface="+mn-lt"/>
                <a:ea typeface="+mn-ea"/>
                <a:cs typeface="+mn-cs"/>
              </a:rPr>
              <a:t> (LevelDB) at Google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at GitHub, Digg, and Blizzard Interactive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Memcached</a:t>
            </a:r>
            <a:r>
              <a:rPr lang="en-US" sz="1200" kern="1200" dirty="0">
                <a:solidFill>
                  <a:schemeClr val="tx1"/>
                </a:solidFill>
                <a:effectLst/>
                <a:latin typeface="+mn-lt"/>
                <a:ea typeface="+mn-ea"/>
                <a:cs typeface="+mn-cs"/>
              </a:rPr>
              <a:t> at Facebook, Zynga and Twitter </a:t>
            </a:r>
          </a:p>
          <a:p>
            <a:r>
              <a:rPr lang="en-US" sz="1200" kern="1200" dirty="0">
                <a:solidFill>
                  <a:schemeClr val="tx1"/>
                </a:solidFill>
                <a:effectLst/>
                <a:latin typeface="+mn-lt"/>
                <a:ea typeface="+mn-ea"/>
                <a:cs typeface="+mn-cs"/>
              </a:rPr>
              <a:t>•Voldemort at </a:t>
            </a:r>
            <a:r>
              <a:rPr lang="en-US" sz="1200" kern="1200" dirty="0" err="1">
                <a:solidFill>
                  <a:schemeClr val="tx1"/>
                </a:solidFill>
                <a:effectLst/>
                <a:latin typeface="+mn-lt"/>
                <a:ea typeface="+mn-ea"/>
                <a:cs typeface="+mn-cs"/>
              </a:rPr>
              <a:t>Linkedin</a:t>
            </a:r>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zh-CN" altLang="en-US" dirty="0"/>
              <a:t>考虑新型介质的应用；</a:t>
            </a:r>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46</a:t>
            </a:fld>
            <a:endParaRPr lang="zh-CN" altLang="en-US"/>
          </a:p>
        </p:txBody>
      </p:sp>
    </p:spTree>
    <p:extLst>
      <p:ext uri="{BB962C8B-B14F-4D97-AF65-F5344CB8AC3E}">
        <p14:creationId xmlns:p14="http://schemas.microsoft.com/office/powerpoint/2010/main" val="14689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48</a:t>
            </a:fld>
            <a:endParaRPr lang="zh-CN" altLang="en-US"/>
          </a:p>
        </p:txBody>
      </p:sp>
    </p:spTree>
    <p:extLst>
      <p:ext uri="{BB962C8B-B14F-4D97-AF65-F5344CB8AC3E}">
        <p14:creationId xmlns:p14="http://schemas.microsoft.com/office/powerpoint/2010/main" val="1255635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49</a:t>
            </a:fld>
            <a:endParaRPr lang="zh-CN" altLang="en-US"/>
          </a:p>
        </p:txBody>
      </p:sp>
    </p:spTree>
    <p:extLst>
      <p:ext uri="{BB962C8B-B14F-4D97-AF65-F5344CB8AC3E}">
        <p14:creationId xmlns:p14="http://schemas.microsoft.com/office/powerpoint/2010/main" val="1276810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50</a:t>
            </a:fld>
            <a:endParaRPr lang="zh-CN" altLang="en-US"/>
          </a:p>
        </p:txBody>
      </p:sp>
    </p:spTree>
    <p:extLst>
      <p:ext uri="{BB962C8B-B14F-4D97-AF65-F5344CB8AC3E}">
        <p14:creationId xmlns:p14="http://schemas.microsoft.com/office/powerpoint/2010/main" val="1437103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rPr>
              <a:t>[1] E. </a:t>
            </a:r>
            <a:r>
              <a:rPr lang="en-US" dirty="0" err="1">
                <a:latin typeface="Helvetica" charset="0"/>
              </a:rPr>
              <a:t>Zadok</a:t>
            </a:r>
            <a:r>
              <a:rPr lang="en-US" dirty="0">
                <a:latin typeface="Helvetica" charset="0"/>
              </a:rPr>
              <a:t>, D. Hildebrand, G. </a:t>
            </a:r>
            <a:r>
              <a:rPr lang="en-US" dirty="0" err="1">
                <a:latin typeface="Helvetica" charset="0"/>
              </a:rPr>
              <a:t>Kuenning</a:t>
            </a:r>
            <a:r>
              <a:rPr lang="en-US" dirty="0">
                <a:latin typeface="Helvetica" charset="0"/>
              </a:rPr>
              <a:t>, and K. A. Smith, "POSIX is Dead! Long Live... </a:t>
            </a:r>
            <a:r>
              <a:rPr lang="en-US" dirty="0" err="1">
                <a:latin typeface="Helvetica" charset="0"/>
              </a:rPr>
              <a:t>errr</a:t>
            </a:r>
            <a:r>
              <a:rPr lang="en-US" dirty="0">
                <a:latin typeface="Helvetica" charset="0"/>
              </a:rPr>
              <a:t>... What Exactly?," in </a:t>
            </a:r>
            <a:r>
              <a:rPr lang="en-US" altLang="zh-CN" i="1" dirty="0">
                <a:latin typeface="Helvetica" charset="0"/>
              </a:rPr>
              <a:t>HotStorage</a:t>
            </a:r>
            <a:r>
              <a:rPr lang="en-US" dirty="0">
                <a:latin typeface="Helvetica" charset="0"/>
              </a:rPr>
              <a:t>2017, pp. </a:t>
            </a:r>
            <a:r>
              <a:rPr lang="en-US">
                <a:latin typeface="Helvetica" charset="0"/>
              </a:rPr>
              <a:t>12-12: USENIX Association.</a:t>
            </a:r>
            <a:endParaRPr lang="en-US">
              <a:effectLst/>
              <a:latin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52</a:t>
            </a:fld>
            <a:endParaRPr lang="zh-CN" altLang="en-US"/>
          </a:p>
        </p:txBody>
      </p:sp>
    </p:spTree>
    <p:extLst>
      <p:ext uri="{BB962C8B-B14F-4D97-AF65-F5344CB8AC3E}">
        <p14:creationId xmlns:p14="http://schemas.microsoft.com/office/powerpoint/2010/main" val="80192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56</a:t>
            </a:fld>
            <a:endParaRPr lang="zh-CN" altLang="en-US"/>
          </a:p>
        </p:txBody>
      </p:sp>
    </p:spTree>
    <p:extLst>
      <p:ext uri="{BB962C8B-B14F-4D97-AF65-F5344CB8AC3E}">
        <p14:creationId xmlns:p14="http://schemas.microsoft.com/office/powerpoint/2010/main" val="1069462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58788" y="720725"/>
            <a:ext cx="6397625" cy="3600450"/>
          </a:xfrm>
          <a:noFill/>
          <a:ln>
            <a:solidFill>
              <a:srgbClr val="000000"/>
            </a:solidFill>
            <a:miter lim="800000"/>
          </a:ln>
        </p:spPr>
      </p:sp>
      <p:sp>
        <p:nvSpPr>
          <p:cNvPr id="32771" name="备注占位符 2"/>
          <p:cNvSpPr>
            <a:spLocks noGrp="1"/>
          </p:cNvSpPr>
          <p:nvPr>
            <p:ph type="body" idx="1"/>
          </p:nvPr>
        </p:nvSpPr>
        <p:spPr bwMode="auto">
          <a:noFill/>
        </p:spPr>
        <p:txBody>
          <a:bodyPr/>
          <a:lstStyle/>
          <a:p>
            <a:endParaRPr lang="zh-CN" altLang="en-US"/>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ln>
        </p:spPr>
        <p:txBody>
          <a:bodyPr lIns="96661" tIns="48331" rIns="96661" bIns="48331" anchor="b"/>
          <a:lstStyle/>
          <a:p>
            <a:pPr algn="r" eaLnBrk="0" hangingPunct="0"/>
            <a:fld id="{1BF994EF-EDDB-45BC-8E83-077B4FA1E580}" type="slidenum">
              <a:rPr lang="zh-CN" altLang="en-US" sz="1300">
                <a:solidFill>
                  <a:srgbClr val="000000"/>
                </a:solidFill>
                <a:ea typeface="微软雅黑" panose="020B0503020204020204" pitchFamily="34" charset="-122"/>
              </a:rPr>
              <a:t>57</a:t>
            </a:fld>
            <a:endParaRPr lang="en-US" altLang="zh-CN" sz="1300">
              <a:solidFill>
                <a:srgbClr val="000000"/>
              </a:solidFill>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r>
              <a:rPr lang="zh-CN" altLang="en-US" dirty="0"/>
              <a:t>特点</a:t>
            </a:r>
            <a:endParaRPr lang="en-US" altLang="zh-CN" dirty="0"/>
          </a:p>
          <a:p>
            <a:r>
              <a:rPr lang="zh-CN" altLang="en-US" dirty="0"/>
              <a:t>（</a:t>
            </a:r>
            <a:r>
              <a:rPr lang="en-US" altLang="zh-CN" dirty="0"/>
              <a:t>1</a:t>
            </a:r>
            <a:r>
              <a:rPr lang="zh-CN" altLang="en-US" dirty="0"/>
              <a:t>）集中式</a:t>
            </a:r>
            <a:r>
              <a:rPr lang="en-US" altLang="zh-CN" dirty="0"/>
              <a:t>cache: </a:t>
            </a:r>
            <a:r>
              <a:rPr lang="zh-CN" altLang="en-US" dirty="0"/>
              <a:t>只需要部署少量高性能</a:t>
            </a:r>
            <a:r>
              <a:rPr lang="en-US" altLang="zh-CN" dirty="0"/>
              <a:t>SSD</a:t>
            </a:r>
            <a:r>
              <a:rPr lang="zh-CN" altLang="en-US" dirty="0"/>
              <a:t>，不需要每个节点一个，更灵活</a:t>
            </a:r>
            <a:endParaRPr lang="en-US" altLang="zh-CN" dirty="0"/>
          </a:p>
          <a:p>
            <a:r>
              <a:rPr lang="zh-CN" altLang="en-US" dirty="0"/>
              <a:t>（</a:t>
            </a:r>
            <a:r>
              <a:rPr lang="en-US" altLang="zh-CN" dirty="0"/>
              <a:t>2</a:t>
            </a:r>
            <a:r>
              <a:rPr lang="zh-CN" altLang="en-US" dirty="0"/>
              <a:t>）选择性：不</a:t>
            </a:r>
            <a:r>
              <a:rPr lang="en-US" altLang="zh-CN" dirty="0"/>
              <a:t>cache</a:t>
            </a:r>
            <a:r>
              <a:rPr lang="zh-CN" altLang="en-US" dirty="0"/>
              <a:t>所有访问，性能关键的请求：</a:t>
            </a:r>
            <a:r>
              <a:rPr lang="en-US" altLang="zh-CN" dirty="0"/>
              <a:t>cost model,</a:t>
            </a:r>
            <a:r>
              <a:rPr lang="en-US" altLang="zh-CN" baseline="0" dirty="0"/>
              <a:t> </a:t>
            </a:r>
            <a:r>
              <a:rPr lang="zh-CN" altLang="en-US" baseline="0" dirty="0"/>
              <a:t>不是基于传统的时空局部性，二是考虑请求访问的并行性和</a:t>
            </a:r>
            <a:r>
              <a:rPr lang="en-US" altLang="zh-CN" baseline="0" dirty="0"/>
              <a:t>SSD</a:t>
            </a:r>
            <a:r>
              <a:rPr lang="zh-CN" altLang="en-US" baseline="0" dirty="0"/>
              <a:t>设备访问的高性能。</a:t>
            </a:r>
            <a:endParaRPr lang="en-US" dirty="0"/>
          </a:p>
        </p:txBody>
      </p:sp>
      <p:sp>
        <p:nvSpPr>
          <p:cNvPr id="4" name="Slide Number Placeholder 3"/>
          <p:cNvSpPr>
            <a:spLocks noGrp="1"/>
          </p:cNvSpPr>
          <p:nvPr>
            <p:ph type="sldNum" sz="quarter" idx="10"/>
          </p:nvPr>
        </p:nvSpPr>
        <p:spPr/>
        <p:txBody>
          <a:bodyPr/>
          <a:lstStyle/>
          <a:p>
            <a:pPr>
              <a:defRPr/>
            </a:pPr>
            <a:fld id="{10282DFC-3245-415F-A2D0-784F90EE8795}"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334" name="Rectangle 22"/>
          <p:cNvSpPr>
            <a:spLocks noGrp="1" noChangeArrowheads="1"/>
          </p:cNvSpPr>
          <p:nvPr>
            <p:ph type="subTitle" sz="quarter" idx="1"/>
          </p:nvPr>
        </p:nvSpPr>
        <p:spPr>
          <a:xfrm>
            <a:off x="1864903" y="3490918"/>
            <a:ext cx="8088049" cy="506413"/>
          </a:xfrm>
        </p:spPr>
        <p:txBody>
          <a:bodyPr/>
          <a:lstStyle>
            <a:lvl1pPr marL="0" indent="0" algn="ctr">
              <a:buFont typeface="Wingdings" panose="05000000000000000000" pitchFamily="2" charset="2"/>
              <a:buNone/>
              <a:defRPr sz="2600">
                <a:solidFill>
                  <a:schemeClr val="bg1"/>
                </a:solidFill>
                <a:latin typeface="黑体" panose="02010609060101010101" pitchFamily="2" charset="-122"/>
                <a:ea typeface="黑体" panose="02010609060101010101" pitchFamily="2" charset="-122"/>
              </a:defRPr>
            </a:lvl1pPr>
          </a:lstStyle>
          <a:p>
            <a:r>
              <a:rPr lang="ko-KR" altLang="en-US" dirty="0"/>
              <a:t>单击此处编辑母版副标题样式</a:t>
            </a:r>
          </a:p>
        </p:txBody>
      </p:sp>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1553825" cy="328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4834" y="3393631"/>
            <a:ext cx="83521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txBox="1"/>
          <p:nvPr userDrawn="1"/>
        </p:nvSpPr>
        <p:spPr bwMode="auto">
          <a:xfrm>
            <a:off x="8662583" y="6181729"/>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t>‹#›</a:t>
            </a:fld>
            <a:r>
              <a:rPr lang="en-US" altLang="zh-CN" sz="1400">
                <a:solidFill>
                  <a:srgbClr val="000000"/>
                </a:solidFill>
              </a:rPr>
              <a:t>/57</a:t>
            </a:r>
            <a:endParaRPr lang="zh-CN" altLang="en-US" sz="1400" dirty="0">
              <a:solidFill>
                <a:srgbClr val="000000"/>
              </a:solidFill>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1"/>
          <p:cNvSpPr>
            <a:spLocks noGrp="1"/>
          </p:cNvSpPr>
          <p:nvPr>
            <p:ph type="title"/>
          </p:nvPr>
        </p:nvSpPr>
        <p:spPr>
          <a:xfrm>
            <a:off x="-56668" y="65088"/>
            <a:ext cx="8233627" cy="750887"/>
          </a:xfrm>
          <a:prstGeom prst="rect">
            <a:avLst/>
          </a:prstGeom>
        </p:spPr>
        <p:txBody>
          <a:bodyPr/>
          <a:lstStyle>
            <a:lvl1pPr>
              <a:defRPr sz="3600"/>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文本与图表">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409367" y="1338265"/>
            <a:ext cx="4692929" cy="4587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6280788" y="1338265"/>
            <a:ext cx="4694788" cy="4587875"/>
          </a:xfrm>
        </p:spPr>
        <p:txBody>
          <a:bodyPr/>
          <a:lstStyle/>
          <a:p>
            <a:pPr lvl="0"/>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 y="81262"/>
            <a:ext cx="8176957" cy="750887"/>
          </a:xfrm>
          <a:prstGeom prst="rect">
            <a:avLst/>
          </a:prstGeom>
        </p:spPr>
        <p:txBody>
          <a:bodyPr/>
          <a:lstStyle>
            <a:lvl1pPr>
              <a:defRPr sz="3600"/>
            </a:lvl1pPr>
          </a:lstStyle>
          <a:p>
            <a:r>
              <a:rPr lang="zh-CN" altLang="en-US" dirty="0"/>
              <a:t>单击此处编辑母版标题样式</a:t>
            </a:r>
          </a:p>
        </p:txBody>
      </p:sp>
      <p:sp>
        <p:nvSpPr>
          <p:cNvPr id="3" name="图表占位符 2"/>
          <p:cNvSpPr>
            <a:spLocks noGrp="1"/>
          </p:cNvSpPr>
          <p:nvPr>
            <p:ph type="chart" idx="1"/>
          </p:nvPr>
        </p:nvSpPr>
        <p:spPr>
          <a:xfrm>
            <a:off x="1409366" y="1338265"/>
            <a:ext cx="9566211" cy="4587875"/>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409366" y="1338265"/>
            <a:ext cx="9566211" cy="4587875"/>
          </a:xfrm>
        </p:spPr>
        <p:txBody>
          <a:bodyPr/>
          <a:lstStyle/>
          <a:p>
            <a:pPr lvl="0"/>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3"/>
          <p:cNvSpPr txBox="1"/>
          <p:nvPr userDrawn="1"/>
        </p:nvSpPr>
        <p:spPr bwMode="auto">
          <a:xfrm>
            <a:off x="8662583" y="6181729"/>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73770012-ED96-4C09-8D9F-CF5207703C9D}" type="slidenum">
              <a:rPr lang="zh-CN" altLang="en-US" sz="1400" smtClean="0">
                <a:solidFill>
                  <a:srgbClr val="000000"/>
                </a:solidFill>
              </a:rPr>
              <a:t>‹#›</a:t>
            </a:fld>
            <a:endParaRPr lang="zh-CN" altLang="en-US" sz="1400">
              <a:solidFill>
                <a:srgbClr val="000000"/>
              </a:solidFill>
            </a:endParaRPr>
          </a:p>
        </p:txBody>
      </p:sp>
      <p:sp>
        <p:nvSpPr>
          <p:cNvPr id="3" name="标题 1"/>
          <p:cNvSpPr>
            <a:spLocks noGrp="1"/>
          </p:cNvSpPr>
          <p:nvPr>
            <p:ph type="title"/>
          </p:nvPr>
        </p:nvSpPr>
        <p:spPr>
          <a:xfrm>
            <a:off x="-56668" y="65088"/>
            <a:ext cx="8233627" cy="750887"/>
          </a:xfrm>
          <a:prstGeom prst="rect">
            <a:avLst/>
          </a:prstGeom>
        </p:spPr>
        <p:txBody>
          <a:bodyPr/>
          <a:lstStyle>
            <a:lvl1pPr>
              <a:defRPr sz="3600"/>
            </a:lvl1pPr>
          </a:lstStyle>
          <a:p>
            <a:r>
              <a:rPr lang="zh-CN" altLang="en-US" dirty="0"/>
              <a:t>单击此处编辑母版标题样式</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3"/>
          <p:cNvSpPr txBox="1"/>
          <p:nvPr userDrawn="1"/>
        </p:nvSpPr>
        <p:spPr bwMode="auto">
          <a:xfrm>
            <a:off x="8662583" y="6181729"/>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4B43E748-FD1B-4866-AD6C-CCB78E65A656}" type="slidenum">
              <a:rPr lang="zh-CN" altLang="en-US" sz="1400" smtClean="0">
                <a:solidFill>
                  <a:srgbClr val="000000"/>
                </a:solidFill>
              </a:rPr>
              <a:t>‹#›</a:t>
            </a:fld>
            <a:endParaRPr lang="zh-CN" altLang="en-US" sz="1400">
              <a:solidFill>
                <a:srgbClr val="000000"/>
              </a:solidFill>
            </a:endParaRPr>
          </a:p>
        </p:txBody>
      </p:sp>
      <p:sp>
        <p:nvSpPr>
          <p:cNvPr id="2" name="标题 1"/>
          <p:cNvSpPr>
            <a:spLocks noGrp="1"/>
          </p:cNvSpPr>
          <p:nvPr>
            <p:ph type="title"/>
          </p:nvPr>
        </p:nvSpPr>
        <p:spPr>
          <a:xfrm>
            <a:off x="338397" y="106340"/>
            <a:ext cx="7838562" cy="750888"/>
          </a:xfrm>
          <a:prstGeom prst="rect">
            <a:avLst/>
          </a:prstGeom>
        </p:spPr>
        <p:txBody>
          <a:bodyPr/>
          <a:lstStyle>
            <a:lvl1pPr>
              <a:defRPr sz="3600" b="0"/>
            </a:lvl1pPr>
          </a:lstStyle>
          <a:p>
            <a:r>
              <a:rPr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8397" y="106340"/>
            <a:ext cx="7838562" cy="750888"/>
          </a:xfrm>
          <a:prstGeom prst="rect">
            <a:avLst/>
          </a:prstGeom>
        </p:spPr>
        <p:txBody>
          <a:bodyPr/>
          <a:lstStyle>
            <a:lvl1pPr>
              <a:defRPr sz="3600" b="0"/>
            </a:lvl1pPr>
          </a:lstStyle>
          <a:p>
            <a:r>
              <a:rPr lang="zh-CN" altLang="en-US" dirty="0"/>
              <a:t>单击此处编辑母版标题样式</a:t>
            </a:r>
          </a:p>
        </p:txBody>
      </p:sp>
      <p:sp>
        <p:nvSpPr>
          <p:cNvPr id="3" name="内容占位符 2"/>
          <p:cNvSpPr>
            <a:spLocks noGrp="1"/>
          </p:cNvSpPr>
          <p:nvPr>
            <p:ph sz="half" idx="1"/>
          </p:nvPr>
        </p:nvSpPr>
        <p:spPr>
          <a:xfrm>
            <a:off x="379302" y="1089025"/>
            <a:ext cx="5228413"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786209" y="1089025"/>
            <a:ext cx="5230273"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77" name="Freeform 89"/>
          <p:cNvSpPr/>
          <p:nvPr/>
        </p:nvSpPr>
        <p:spPr bwMode="gray">
          <a:xfrm>
            <a:off x="1" y="125413"/>
            <a:ext cx="8176957" cy="642937"/>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gradFill flip="none" rotWithShape="1">
            <a:gsLst>
              <a:gs pos="0">
                <a:srgbClr val="C00000">
                  <a:shade val="30000"/>
                  <a:satMod val="115000"/>
                  <a:lumMod val="40000"/>
                  <a:lumOff val="60000"/>
                </a:srgbClr>
              </a:gs>
              <a:gs pos="50000">
                <a:srgbClr val="C00000">
                  <a:shade val="67500"/>
                  <a:satMod val="115000"/>
                </a:srgbClr>
              </a:gs>
              <a:gs pos="100000">
                <a:srgbClr val="C00000">
                  <a:shade val="100000"/>
                  <a:satMod val="115000"/>
                </a:srgbClr>
              </a:gs>
            </a:gsLst>
            <a:lin ang="10800000" scaled="1"/>
            <a:tileRect/>
          </a:gradFill>
          <a:ln>
            <a:noFill/>
          </a:ln>
          <a:effectLst/>
        </p:spPr>
        <p:style>
          <a:lnRef idx="1">
            <a:schemeClr val="accent2"/>
          </a:lnRef>
          <a:fillRef idx="3">
            <a:schemeClr val="accent2"/>
          </a:fillRef>
          <a:effectRef idx="2">
            <a:schemeClr val="accent2"/>
          </a:effectRef>
          <a:fontRef idx="minor">
            <a:schemeClr val="lt1"/>
          </a:fontRef>
        </p:style>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l" eaLnBrk="0" hangingPunct="0">
              <a:defRPr/>
            </a:pPr>
            <a:endParaRPr lang="zh-CN" altLang="en-US" b="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sp>
        <p:nvSpPr>
          <p:cNvPr id="5123" name="Rectangle 22"/>
          <p:cNvSpPr>
            <a:spLocks noGrp="1" noChangeArrowheads="1"/>
          </p:cNvSpPr>
          <p:nvPr>
            <p:ph type="body" idx="1"/>
          </p:nvPr>
        </p:nvSpPr>
        <p:spPr bwMode="auto">
          <a:xfrm>
            <a:off x="379301" y="1089025"/>
            <a:ext cx="10637180" cy="4819650"/>
          </a:xfrm>
          <a:prstGeom prst="rect">
            <a:avLst/>
          </a:prstGeom>
          <a:noFill/>
          <a:ln w="9525">
            <a:noFill/>
            <a:miter lim="800000"/>
          </a:ln>
        </p:spPr>
        <p:txBody>
          <a:bodyPr vert="horz" wrap="square" lIns="91440" tIns="45720" rIns="91440" bIns="45720" numCol="1" anchor="t" anchorCtr="0" compatLnSpc="1"/>
          <a:lstStyle/>
          <a:p>
            <a:pPr lvl="0"/>
            <a:r>
              <a:rPr lang="ko-KR" altLang="en-US"/>
              <a:t>单击此处编辑母版文本样式</a:t>
            </a:r>
          </a:p>
          <a:p>
            <a:pPr lvl="1"/>
            <a:r>
              <a:rPr lang="ko-KR" altLang="en-US"/>
              <a:t>第二级</a:t>
            </a:r>
          </a:p>
          <a:p>
            <a:pPr lvl="2"/>
            <a:r>
              <a:rPr lang="ko-KR" altLang="en-US"/>
              <a:t>第三级</a:t>
            </a:r>
          </a:p>
          <a:p>
            <a:pPr lvl="3"/>
            <a:r>
              <a:rPr lang="ko-KR" altLang="en-US"/>
              <a:t>第四级</a:t>
            </a:r>
          </a:p>
          <a:p>
            <a:pPr lvl="4"/>
            <a:r>
              <a:rPr lang="ko-KR" altLang="en-US"/>
              <a:t>第五级</a:t>
            </a:r>
          </a:p>
        </p:txBody>
      </p:sp>
      <p:pic>
        <p:nvPicPr>
          <p:cNvPr id="9218" name="Picture 2" descr="C:\Users\liuyan\Desktop\whu_logo.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271959" y="167655"/>
            <a:ext cx="2744522" cy="60069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sz="40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7" name="Text Box 9"/>
          <p:cNvSpPr txBox="1">
            <a:spLocks noChangeArrowheads="1"/>
          </p:cNvSpPr>
          <p:nvPr/>
        </p:nvSpPr>
        <p:spPr bwMode="auto">
          <a:xfrm>
            <a:off x="1087755" y="3416300"/>
            <a:ext cx="9648825" cy="521970"/>
          </a:xfrm>
          <a:prstGeom prst="rect">
            <a:avLst/>
          </a:prstGeom>
          <a:noFill/>
          <a:ln>
            <a:noFill/>
          </a:ln>
          <a:effectLst>
            <a:prstShdw prst="shdw17" dist="17961" dir="2700000">
              <a:schemeClr val="accent1">
                <a:gamma/>
                <a:shade val="60000"/>
                <a:invGamma/>
              </a:schemeClr>
            </a:prstShdw>
          </a:effectLst>
        </p:spPr>
        <p:txBody>
          <a:bodyPr wrap="square">
            <a:spAutoFit/>
          </a:bodyPr>
          <a:lstStyle/>
          <a:p>
            <a:pPr>
              <a:defRPr/>
            </a:pPr>
            <a:r>
              <a:rPr lang="en-US" altLang="zh-CN" sz="2800" b="1" dirty="0">
                <a:solidFill>
                  <a:schemeClr val="bg1"/>
                </a:solidFill>
              </a:rPr>
              <a:t>Towards I/O Performance Optimizations for Big Data</a:t>
            </a:r>
            <a:endParaRPr lang="zh-CN" altLang="en-US" sz="2800" b="1" dirty="0">
              <a:solidFill>
                <a:schemeClr val="bg1"/>
              </a:solidFill>
            </a:endParaRPr>
          </a:p>
        </p:txBody>
      </p:sp>
      <p:sp>
        <p:nvSpPr>
          <p:cNvPr id="14340" name="TextBox 2"/>
          <p:cNvSpPr txBox="1">
            <a:spLocks noChangeArrowheads="1"/>
          </p:cNvSpPr>
          <p:nvPr/>
        </p:nvSpPr>
        <p:spPr bwMode="auto">
          <a:xfrm>
            <a:off x="3472656" y="4244860"/>
            <a:ext cx="4383318" cy="469265"/>
          </a:xfrm>
          <a:prstGeom prst="rect">
            <a:avLst/>
          </a:prstGeom>
          <a:noFill/>
          <a:ln w="9525">
            <a:noFill/>
            <a:miter lim="800000"/>
          </a:ln>
        </p:spPr>
        <p:txBody>
          <a:bodyPr wrap="square">
            <a:spAutoFit/>
          </a:bodyPr>
          <a:lstStyle/>
          <a:p>
            <a:r>
              <a:rPr lang="en-US" altLang="zh-CN" sz="2460" b="1" dirty="0">
                <a:solidFill>
                  <a:srgbClr val="0000FF"/>
                </a:solidFill>
                <a:latin typeface="微软雅黑" panose="020B0503020204020204" pitchFamily="34" charset="-122"/>
                <a:ea typeface="微软雅黑" panose="020B0503020204020204" pitchFamily="34" charset="-122"/>
              </a:rPr>
              <a:t>Shuibing He (</a:t>
            </a:r>
            <a:r>
              <a:rPr lang="zh-CN" altLang="en-US" sz="2460" b="1" dirty="0">
                <a:solidFill>
                  <a:srgbClr val="0000FF"/>
                </a:solidFill>
                <a:latin typeface="微软雅黑" panose="020B0503020204020204" pitchFamily="34" charset="-122"/>
                <a:ea typeface="微软雅黑" panose="020B0503020204020204" pitchFamily="34" charset="-122"/>
              </a:rPr>
              <a:t>何 水 兵</a:t>
            </a:r>
            <a:r>
              <a:rPr lang="en-US" altLang="zh-CN" sz="2460" b="1" dirty="0">
                <a:solidFill>
                  <a:srgbClr val="0000FF"/>
                </a:solidFill>
                <a:latin typeface="微软雅黑" panose="020B0503020204020204" pitchFamily="34" charset="-122"/>
                <a:ea typeface="微软雅黑" panose="020B0503020204020204" pitchFamily="34" charset="-122"/>
              </a:rPr>
              <a:t>)</a:t>
            </a:r>
          </a:p>
        </p:txBody>
      </p:sp>
      <p:sp>
        <p:nvSpPr>
          <p:cNvPr id="14341" name="TextBox 3"/>
          <p:cNvSpPr txBox="1">
            <a:spLocks noChangeArrowheads="1"/>
          </p:cNvSpPr>
          <p:nvPr/>
        </p:nvSpPr>
        <p:spPr bwMode="auto">
          <a:xfrm>
            <a:off x="2051446" y="4830991"/>
            <a:ext cx="7572375" cy="469265"/>
          </a:xfrm>
          <a:prstGeom prst="rect">
            <a:avLst/>
          </a:prstGeom>
          <a:noFill/>
          <a:ln w="9525">
            <a:noFill/>
            <a:miter lim="800000"/>
          </a:ln>
        </p:spPr>
        <p:txBody>
          <a:bodyPr wrap="none">
            <a:spAutoFit/>
          </a:bodyPr>
          <a:lstStyle/>
          <a:p>
            <a:r>
              <a:rPr lang="en-US" altLang="zh-CN" sz="2400" b="1" dirty="0">
                <a:latin typeface="微软雅黑" panose="020B0503020204020204" pitchFamily="34" charset="-122"/>
                <a:ea typeface="微软雅黑" panose="020B0503020204020204" pitchFamily="34" charset="-122"/>
              </a:rPr>
              <a:t>School of Computer Science, Wuhan University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155891" y="1444488"/>
            <a:ext cx="2682441" cy="4420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6823" y="84138"/>
            <a:ext cx="8233627" cy="750887"/>
          </a:xfrm>
        </p:spPr>
        <p:txBody>
          <a:bodyPr/>
          <a:lstStyle/>
          <a:p>
            <a:pPr algn="l"/>
            <a:r>
              <a:rPr lang="en-US" altLang="zh-CN" sz="3515" kern="1200" dirty="0"/>
              <a:t>Our Work</a:t>
            </a:r>
          </a:p>
        </p:txBody>
      </p:sp>
      <p:sp>
        <p:nvSpPr>
          <p:cNvPr id="5" name="Right Arrow 4"/>
          <p:cNvSpPr/>
          <p:nvPr/>
        </p:nvSpPr>
        <p:spPr>
          <a:xfrm rot="5400000">
            <a:off x="3607334" y="2191800"/>
            <a:ext cx="361598" cy="12956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latin typeface="楷体" panose="02010609060101010101" pitchFamily="49" charset="-122"/>
              <a:ea typeface="楷体" panose="02010609060101010101" pitchFamily="49" charset="-122"/>
            </a:endParaRPr>
          </a:p>
        </p:txBody>
      </p:sp>
      <p:sp>
        <p:nvSpPr>
          <p:cNvPr id="6" name="Rounded Rectangle 5"/>
          <p:cNvSpPr/>
          <p:nvPr/>
        </p:nvSpPr>
        <p:spPr>
          <a:xfrm>
            <a:off x="2392536" y="1161380"/>
            <a:ext cx="2743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a:latin typeface="楷体" panose="02010609060101010101" pitchFamily="49" charset="-122"/>
              <a:ea typeface="楷体" panose="02010609060101010101" pitchFamily="49" charset="-122"/>
            </a:endParaRPr>
          </a:p>
        </p:txBody>
      </p:sp>
      <p:sp>
        <p:nvSpPr>
          <p:cNvPr id="7" name="Rounded Rectangle 6"/>
          <p:cNvSpPr/>
          <p:nvPr/>
        </p:nvSpPr>
        <p:spPr>
          <a:xfrm>
            <a:off x="2392536" y="2437381"/>
            <a:ext cx="2743200" cy="22000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a:latin typeface="楷体" panose="02010609060101010101" pitchFamily="49" charset="-122"/>
              <a:ea typeface="楷体" panose="02010609060101010101" pitchFamily="49" charset="-122"/>
            </a:endParaRPr>
          </a:p>
        </p:txBody>
      </p:sp>
      <p:sp>
        <p:nvSpPr>
          <p:cNvPr id="8" name="Rounded Rectangle 7"/>
          <p:cNvSpPr/>
          <p:nvPr/>
        </p:nvSpPr>
        <p:spPr>
          <a:xfrm>
            <a:off x="2392536" y="4989383"/>
            <a:ext cx="2743200"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200">
              <a:latin typeface="楷体" panose="02010609060101010101" pitchFamily="49" charset="-122"/>
              <a:ea typeface="楷体" panose="02010609060101010101" pitchFamily="49" charset="-122"/>
            </a:endParaRPr>
          </a:p>
        </p:txBody>
      </p:sp>
      <p:sp>
        <p:nvSpPr>
          <p:cNvPr id="9" name="TextBox 8"/>
          <p:cNvSpPr txBox="1"/>
          <p:nvPr/>
        </p:nvSpPr>
        <p:spPr>
          <a:xfrm>
            <a:off x="2414472" y="1179796"/>
            <a:ext cx="2721265" cy="276999"/>
          </a:xfrm>
          <a:prstGeom prst="rect">
            <a:avLst/>
          </a:prstGeom>
          <a:noFill/>
        </p:spPr>
        <p:txBody>
          <a:bodyPr wrap="square" rtlCol="0">
            <a:spAutoFit/>
          </a:bodyPr>
          <a:lstStyle/>
          <a:p>
            <a:pPr algn="ctr"/>
            <a:r>
              <a:rPr lang="en-US" altLang="zh-CN" sz="1200" dirty="0">
                <a:latin typeface="楷体" panose="02010609060101010101" pitchFamily="49" charset="-122"/>
                <a:ea typeface="楷体" panose="02010609060101010101" pitchFamily="49" charset="-122"/>
              </a:rPr>
              <a:t>Data-intensive Applications</a:t>
            </a:r>
            <a:endParaRPr lang="en-US" sz="1200" dirty="0">
              <a:latin typeface="楷体" panose="02010609060101010101" pitchFamily="49" charset="-122"/>
              <a:ea typeface="楷体" panose="02010609060101010101" pitchFamily="49" charset="-122"/>
            </a:endParaRPr>
          </a:p>
        </p:txBody>
      </p:sp>
      <p:sp>
        <p:nvSpPr>
          <p:cNvPr id="10" name="TextBox 9"/>
          <p:cNvSpPr txBox="1"/>
          <p:nvPr/>
        </p:nvSpPr>
        <p:spPr>
          <a:xfrm>
            <a:off x="2414472" y="2451549"/>
            <a:ext cx="2727799" cy="276999"/>
          </a:xfrm>
          <a:prstGeom prst="rect">
            <a:avLst/>
          </a:prstGeom>
          <a:noFill/>
        </p:spPr>
        <p:txBody>
          <a:bodyPr wrap="square" rtlCol="0">
            <a:spAutoFit/>
          </a:bodyPr>
          <a:lstStyle/>
          <a:p>
            <a:pPr algn="ctr"/>
            <a:r>
              <a:rPr lang="en-US" altLang="zh-CN" sz="1200" dirty="0">
                <a:latin typeface="楷体" panose="02010609060101010101" pitchFamily="49" charset="-122"/>
                <a:ea typeface="楷体" panose="02010609060101010101" pitchFamily="49" charset="-122"/>
              </a:rPr>
              <a:t>High Performance I/O System</a:t>
            </a:r>
            <a:endParaRPr lang="en-US" sz="1200" dirty="0">
              <a:latin typeface="楷体" panose="02010609060101010101" pitchFamily="49" charset="-122"/>
              <a:ea typeface="楷体" panose="02010609060101010101" pitchFamily="49" charset="-122"/>
            </a:endParaRPr>
          </a:p>
        </p:txBody>
      </p:sp>
      <p:sp>
        <p:nvSpPr>
          <p:cNvPr id="11" name="TextBox 10"/>
          <p:cNvSpPr txBox="1"/>
          <p:nvPr/>
        </p:nvSpPr>
        <p:spPr>
          <a:xfrm>
            <a:off x="2868718" y="4996059"/>
            <a:ext cx="1828800" cy="276999"/>
          </a:xfrm>
          <a:prstGeom prst="rect">
            <a:avLst/>
          </a:prstGeom>
          <a:noFill/>
        </p:spPr>
        <p:txBody>
          <a:bodyPr wrap="square" rtlCol="0">
            <a:spAutoFit/>
          </a:bodyPr>
          <a:lstStyle/>
          <a:p>
            <a:pPr algn="ctr"/>
            <a:r>
              <a:rPr lang="en-US" altLang="zh-CN" sz="1200" dirty="0">
                <a:latin typeface="楷体" panose="02010609060101010101" pitchFamily="49" charset="-122"/>
                <a:ea typeface="楷体" panose="02010609060101010101" pitchFamily="49" charset="-122"/>
              </a:rPr>
              <a:t>I/O System Analysis</a:t>
            </a:r>
            <a:endParaRPr lang="en-US" sz="1200" dirty="0">
              <a:latin typeface="楷体" panose="02010609060101010101" pitchFamily="49" charset="-122"/>
              <a:ea typeface="楷体" panose="02010609060101010101" pitchFamily="49" charset="-122"/>
            </a:endParaRPr>
          </a:p>
        </p:txBody>
      </p:sp>
      <p:sp>
        <p:nvSpPr>
          <p:cNvPr id="12" name="Rounded Rectangle 11"/>
          <p:cNvSpPr/>
          <p:nvPr/>
        </p:nvSpPr>
        <p:spPr>
          <a:xfrm>
            <a:off x="2661153" y="2748394"/>
            <a:ext cx="2219244"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System Architecture</a:t>
            </a:r>
            <a:endParaRPr lang="en-US" sz="1200" dirty="0">
              <a:solidFill>
                <a:schemeClr val="tx1"/>
              </a:solidFill>
              <a:latin typeface="楷体" panose="02010609060101010101" pitchFamily="49" charset="-122"/>
              <a:ea typeface="楷体" panose="02010609060101010101" pitchFamily="49" charset="-122"/>
            </a:endParaRPr>
          </a:p>
        </p:txBody>
      </p:sp>
      <p:sp>
        <p:nvSpPr>
          <p:cNvPr id="13" name="Rounded Rectangle 12"/>
          <p:cNvSpPr/>
          <p:nvPr/>
        </p:nvSpPr>
        <p:spPr>
          <a:xfrm>
            <a:off x="2516234" y="5301368"/>
            <a:ext cx="1201602"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Evaluation</a:t>
            </a:r>
          </a:p>
          <a:p>
            <a:pPr algn="ctr"/>
            <a:r>
              <a:rPr lang="en-US" altLang="zh-CN" sz="1200">
                <a:solidFill>
                  <a:schemeClr val="tx1"/>
                </a:solidFill>
                <a:latin typeface="楷体" panose="02010609060101010101" pitchFamily="49" charset="-122"/>
                <a:ea typeface="楷体" panose="02010609060101010101" pitchFamily="49" charset="-122"/>
              </a:rPr>
              <a:t>Metric</a:t>
            </a:r>
            <a:endParaRPr lang="en-US" sz="1200" dirty="0">
              <a:solidFill>
                <a:schemeClr val="tx1"/>
              </a:solidFill>
              <a:latin typeface="楷体" panose="02010609060101010101" pitchFamily="49" charset="-122"/>
              <a:ea typeface="楷体" panose="02010609060101010101" pitchFamily="49" charset="-122"/>
            </a:endParaRPr>
          </a:p>
        </p:txBody>
      </p:sp>
      <p:sp>
        <p:nvSpPr>
          <p:cNvPr id="14" name="Rounded Rectangle 13"/>
          <p:cNvSpPr/>
          <p:nvPr/>
        </p:nvSpPr>
        <p:spPr>
          <a:xfrm>
            <a:off x="3837130" y="5301368"/>
            <a:ext cx="1181849"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System Simulation</a:t>
            </a:r>
            <a:endParaRPr lang="en-US" sz="1200" dirty="0">
              <a:solidFill>
                <a:schemeClr val="tx1"/>
              </a:solidFill>
              <a:latin typeface="楷体" panose="02010609060101010101" pitchFamily="49" charset="-122"/>
              <a:ea typeface="楷体" panose="02010609060101010101" pitchFamily="49" charset="-122"/>
            </a:endParaRPr>
          </a:p>
        </p:txBody>
      </p:sp>
      <p:sp>
        <p:nvSpPr>
          <p:cNvPr id="15" name="Right Arrow 14"/>
          <p:cNvSpPr/>
          <p:nvPr/>
        </p:nvSpPr>
        <p:spPr>
          <a:xfrm rot="16200000">
            <a:off x="3607334" y="4747140"/>
            <a:ext cx="361598" cy="12956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latin typeface="楷体" panose="02010609060101010101" pitchFamily="49" charset="-122"/>
              <a:ea typeface="楷体" panose="02010609060101010101" pitchFamily="49" charset="-122"/>
            </a:endParaRPr>
          </a:p>
        </p:txBody>
      </p:sp>
      <p:sp>
        <p:nvSpPr>
          <p:cNvPr id="16" name="Rounded Rectangle 15"/>
          <p:cNvSpPr/>
          <p:nvPr/>
        </p:nvSpPr>
        <p:spPr>
          <a:xfrm>
            <a:off x="2516234" y="1484284"/>
            <a:ext cx="1201602"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I/O access tracing</a:t>
            </a:r>
            <a:endParaRPr lang="en-US" sz="1200" dirty="0">
              <a:solidFill>
                <a:schemeClr val="tx1"/>
              </a:solidFill>
              <a:latin typeface="楷体" panose="02010609060101010101" pitchFamily="49" charset="-122"/>
              <a:ea typeface="楷体" panose="02010609060101010101" pitchFamily="49" charset="-122"/>
            </a:endParaRPr>
          </a:p>
        </p:txBody>
      </p:sp>
      <p:sp>
        <p:nvSpPr>
          <p:cNvPr id="17" name="Rounded Rectangle 16"/>
          <p:cNvSpPr/>
          <p:nvPr/>
        </p:nvSpPr>
        <p:spPr>
          <a:xfrm>
            <a:off x="3817376" y="1484284"/>
            <a:ext cx="1201602"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I/O Pattern Analysis</a:t>
            </a:r>
            <a:endParaRPr lang="en-US" sz="1200" dirty="0">
              <a:solidFill>
                <a:schemeClr val="tx1"/>
              </a:solidFill>
              <a:latin typeface="楷体" panose="02010609060101010101" pitchFamily="49" charset="-122"/>
              <a:ea typeface="楷体" panose="02010609060101010101" pitchFamily="49" charset="-122"/>
            </a:endParaRPr>
          </a:p>
        </p:txBody>
      </p:sp>
      <p:sp>
        <p:nvSpPr>
          <p:cNvPr id="19" name="Rounded Rectangle 18"/>
          <p:cNvSpPr/>
          <p:nvPr/>
        </p:nvSpPr>
        <p:spPr>
          <a:xfrm>
            <a:off x="2653328" y="4082305"/>
            <a:ext cx="2219245"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Request Scheduling</a:t>
            </a:r>
            <a:endParaRPr lang="en-US" sz="1200" dirty="0">
              <a:solidFill>
                <a:schemeClr val="tx1"/>
              </a:solidFill>
              <a:latin typeface="楷体" panose="02010609060101010101" pitchFamily="49" charset="-122"/>
              <a:ea typeface="楷体" panose="02010609060101010101" pitchFamily="49" charset="-122"/>
            </a:endParaRPr>
          </a:p>
        </p:txBody>
      </p:sp>
      <p:sp>
        <p:nvSpPr>
          <p:cNvPr id="20" name="Rectangle 19"/>
          <p:cNvSpPr/>
          <p:nvPr/>
        </p:nvSpPr>
        <p:spPr>
          <a:xfrm>
            <a:off x="3778370" y="2089948"/>
            <a:ext cx="1107996" cy="276999"/>
          </a:xfrm>
          <a:prstGeom prst="rect">
            <a:avLst/>
          </a:prstGeom>
        </p:spPr>
        <p:txBody>
          <a:bodyPr wrap="none">
            <a:spAutoFit/>
          </a:bodyPr>
          <a:lstStyle/>
          <a:p>
            <a:r>
              <a:rPr lang="en-US" altLang="zh-CN" sz="1200" dirty="0">
                <a:solidFill>
                  <a:srgbClr val="C00000"/>
                </a:solidFill>
                <a:latin typeface="楷体" panose="02010609060101010101" pitchFamily="49" charset="-122"/>
                <a:ea typeface="楷体" panose="02010609060101010101" pitchFamily="49" charset="-122"/>
              </a:rPr>
              <a:t>I/O Workload</a:t>
            </a:r>
            <a:endParaRPr lang="en-US" dirty="0"/>
          </a:p>
        </p:txBody>
      </p:sp>
      <p:sp>
        <p:nvSpPr>
          <p:cNvPr id="21" name="Rectangle 20"/>
          <p:cNvSpPr/>
          <p:nvPr/>
        </p:nvSpPr>
        <p:spPr>
          <a:xfrm>
            <a:off x="3778370" y="4673422"/>
            <a:ext cx="2262158" cy="276999"/>
          </a:xfrm>
          <a:prstGeom prst="rect">
            <a:avLst/>
          </a:prstGeom>
        </p:spPr>
        <p:txBody>
          <a:bodyPr wrap="none">
            <a:spAutoFit/>
          </a:bodyPr>
          <a:lstStyle/>
          <a:p>
            <a:r>
              <a:rPr lang="zh-CN" altLang="en-US" sz="1200" dirty="0">
                <a:solidFill>
                  <a:srgbClr val="C00000"/>
                </a:solidFill>
                <a:latin typeface="楷体" panose="02010609060101010101" pitchFamily="49" charset="-122"/>
                <a:ea typeface="楷体" panose="02010609060101010101" pitchFamily="49" charset="-122"/>
              </a:rPr>
              <a:t> </a:t>
            </a:r>
            <a:r>
              <a:rPr lang="en-US" altLang="zh-CN" sz="1200" dirty="0">
                <a:solidFill>
                  <a:srgbClr val="C00000"/>
                </a:solidFill>
                <a:latin typeface="楷体" panose="02010609060101010101" pitchFamily="49" charset="-122"/>
                <a:ea typeface="楷体" panose="02010609060101010101" pitchFamily="49" charset="-122"/>
              </a:rPr>
              <a:t>Design and Evaluation Tool</a:t>
            </a:r>
            <a:endParaRPr lang="en-US" dirty="0"/>
          </a:p>
        </p:txBody>
      </p:sp>
      <p:sp>
        <p:nvSpPr>
          <p:cNvPr id="22" name="Rectangle 21"/>
          <p:cNvSpPr/>
          <p:nvPr/>
        </p:nvSpPr>
        <p:spPr>
          <a:xfrm>
            <a:off x="6156091" y="2263577"/>
            <a:ext cx="2682441" cy="6532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Content Placeholder 2"/>
          <p:cNvSpPr txBox="1"/>
          <p:nvPr/>
        </p:nvSpPr>
        <p:spPr>
          <a:xfrm>
            <a:off x="6169427" y="2287240"/>
            <a:ext cx="1244277" cy="605394"/>
          </a:xfrm>
          <a:prstGeom prst="rect">
            <a:avLst/>
          </a:prstGeom>
        </p:spPr>
        <p:txBody>
          <a:bodyPr vert="horz" lIns="91440" tIns="45720" rIns="91440" bIns="45720" rtlCol="0">
            <a:noAutofit/>
          </a:bodyPr>
          <a:lstStyle>
            <a:lvl1pPr marL="205740" indent="-205740" algn="l" defTabSz="685165" rtl="0" eaLnBrk="1" latinLnBrk="0" hangingPunct="1">
              <a:lnSpc>
                <a:spcPct val="90000"/>
              </a:lnSpc>
              <a:spcBef>
                <a:spcPts val="1350"/>
              </a:spcBef>
              <a:buFont typeface="Arial" panose="020B0604020202020204" pitchFamily="34" charset="0"/>
              <a:buChar char="•"/>
              <a:defRPr sz="2400" kern="1200">
                <a:solidFill>
                  <a:schemeClr val="tx1"/>
                </a:solidFill>
                <a:latin typeface="+mn-lt"/>
                <a:ea typeface="+mn-ea"/>
                <a:cs typeface="+mn-cs"/>
              </a:defRPr>
            </a:lvl1pPr>
            <a:lvl2pPr marL="411480" indent="-171450" algn="l" defTabSz="685165"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2pPr>
            <a:lvl3pPr marL="61722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82296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99441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16586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33731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50876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68021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sz="1200" dirty="0">
                <a:latin typeface="楷体" panose="02010609060101010101" pitchFamily="49" charset="-122"/>
                <a:ea typeface="楷体" panose="02010609060101010101" pitchFamily="49" charset="-122"/>
              </a:rPr>
              <a:t>ICDCS14</a:t>
            </a:r>
          </a:p>
          <a:p>
            <a:r>
              <a:rPr lang="en-US" altLang="zh-CN" sz="1200" dirty="0">
                <a:latin typeface="楷体" panose="02010609060101010101" pitchFamily="49" charset="-122"/>
                <a:ea typeface="楷体" panose="02010609060101010101" pitchFamily="49" charset="-122"/>
              </a:rPr>
              <a:t>TPDS1602</a:t>
            </a:r>
            <a:endParaRPr lang="en-US" sz="1200" dirty="0">
              <a:latin typeface="楷体" panose="02010609060101010101" pitchFamily="49" charset="-122"/>
              <a:ea typeface="楷体" panose="02010609060101010101" pitchFamily="49" charset="-122"/>
            </a:endParaRPr>
          </a:p>
          <a:p>
            <a:endParaRPr lang="en-US" sz="1200" dirty="0">
              <a:latin typeface="楷体" panose="02010609060101010101" pitchFamily="49" charset="-122"/>
              <a:ea typeface="楷体" panose="02010609060101010101" pitchFamily="49" charset="-122"/>
            </a:endParaRPr>
          </a:p>
        </p:txBody>
      </p:sp>
      <p:sp>
        <p:nvSpPr>
          <p:cNvPr id="25" name="Content Placeholder 2"/>
          <p:cNvSpPr txBox="1"/>
          <p:nvPr/>
        </p:nvSpPr>
        <p:spPr>
          <a:xfrm>
            <a:off x="6156042" y="1537341"/>
            <a:ext cx="1834312" cy="291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CLUSTER13</a:t>
            </a:r>
            <a:endParaRPr lang="en-US" sz="1300" dirty="0">
              <a:latin typeface="楷体" panose="02010609060101010101" pitchFamily="49" charset="-122"/>
              <a:ea typeface="楷体" panose="02010609060101010101" pitchFamily="49" charset="-122"/>
            </a:endParaRPr>
          </a:p>
        </p:txBody>
      </p:sp>
      <p:sp>
        <p:nvSpPr>
          <p:cNvPr id="26" name="Rectangle 25"/>
          <p:cNvSpPr/>
          <p:nvPr/>
        </p:nvSpPr>
        <p:spPr>
          <a:xfrm>
            <a:off x="6163821" y="2976627"/>
            <a:ext cx="2689860" cy="1295400"/>
          </a:xfrm>
          <a:prstGeom prst="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7" name="Content Placeholder 2"/>
          <p:cNvSpPr txBox="1"/>
          <p:nvPr/>
        </p:nvSpPr>
        <p:spPr>
          <a:xfrm>
            <a:off x="6169425" y="3004379"/>
            <a:ext cx="1454600" cy="1179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CN" sz="1200" dirty="0">
                <a:latin typeface="楷体" panose="02010609060101010101" pitchFamily="49" charset="-122"/>
                <a:ea typeface="楷体" panose="02010609060101010101" pitchFamily="49" charset="-122"/>
              </a:rPr>
              <a:t>IJHPCA16</a:t>
            </a:r>
            <a:endParaRPr lang="en-US" sz="1200" dirty="0">
              <a:latin typeface="楷体" panose="02010609060101010101" pitchFamily="49" charset="-122"/>
              <a:ea typeface="楷体" panose="02010609060101010101" pitchFamily="49" charset="-122"/>
            </a:endParaRPr>
          </a:p>
          <a:p>
            <a:pPr>
              <a:lnSpc>
                <a:spcPct val="80000"/>
              </a:lnSpc>
            </a:pPr>
            <a:r>
              <a:rPr lang="en-US" altLang="zh-CN" sz="1200" dirty="0">
                <a:latin typeface="楷体" panose="02010609060101010101" pitchFamily="49" charset="-122"/>
                <a:ea typeface="楷体" panose="02010609060101010101" pitchFamily="49" charset="-122"/>
              </a:rPr>
              <a:t>TPDS1601</a:t>
            </a:r>
            <a:endParaRPr lang="en-US" sz="1200" dirty="0">
              <a:latin typeface="楷体" panose="02010609060101010101" pitchFamily="49" charset="-122"/>
              <a:ea typeface="楷体" panose="02010609060101010101" pitchFamily="49" charset="-122"/>
            </a:endParaRPr>
          </a:p>
          <a:p>
            <a:pPr>
              <a:lnSpc>
                <a:spcPct val="80000"/>
              </a:lnSpc>
            </a:pPr>
            <a:r>
              <a:rPr lang="en-US" altLang="zh-CN" sz="1200" dirty="0">
                <a:latin typeface="楷体" panose="02010609060101010101" pitchFamily="49" charset="-122"/>
                <a:ea typeface="楷体" panose="02010609060101010101" pitchFamily="49" charset="-122"/>
              </a:rPr>
              <a:t>IPDPS15</a:t>
            </a:r>
            <a:endParaRPr lang="en-US" sz="1200" dirty="0">
              <a:latin typeface="楷体" panose="02010609060101010101" pitchFamily="49" charset="-122"/>
              <a:ea typeface="楷体" panose="02010609060101010101" pitchFamily="49" charset="-122"/>
            </a:endParaRPr>
          </a:p>
          <a:p>
            <a:pPr>
              <a:lnSpc>
                <a:spcPct val="80000"/>
              </a:lnSpc>
            </a:pPr>
            <a:r>
              <a:rPr lang="en-US" altLang="zh-CN" sz="1200" dirty="0">
                <a:latin typeface="楷体" panose="02010609060101010101" pitchFamily="49" charset="-122"/>
                <a:ea typeface="楷体" panose="02010609060101010101" pitchFamily="49" charset="-122"/>
              </a:rPr>
              <a:t>ICPP15</a:t>
            </a:r>
            <a:endParaRPr lang="en-US" sz="1200" dirty="0">
              <a:latin typeface="楷体" panose="02010609060101010101" pitchFamily="49" charset="-122"/>
              <a:ea typeface="楷体" panose="02010609060101010101" pitchFamily="49" charset="-122"/>
            </a:endParaRPr>
          </a:p>
          <a:p>
            <a:pPr>
              <a:lnSpc>
                <a:spcPct val="70000"/>
              </a:lnSpc>
            </a:pPr>
            <a:r>
              <a:rPr lang="en-US" sz="1200" dirty="0">
                <a:latin typeface="楷体" panose="02010609060101010101" pitchFamily="49" charset="-122"/>
                <a:ea typeface="楷体" panose="02010609060101010101" pitchFamily="49" charset="-122"/>
                <a:sym typeface="+mn-ea"/>
              </a:rPr>
              <a:t>TC1801</a:t>
            </a:r>
            <a:endParaRPr lang="en-US" sz="1200" dirty="0">
              <a:latin typeface="楷体" panose="02010609060101010101" pitchFamily="49" charset="-122"/>
              <a:ea typeface="楷体" panose="02010609060101010101" pitchFamily="49" charset="-122"/>
            </a:endParaRPr>
          </a:p>
          <a:p>
            <a:pPr>
              <a:lnSpc>
                <a:spcPct val="80000"/>
              </a:lnSpc>
            </a:pPr>
            <a:endParaRPr lang="en-US" sz="1200" dirty="0">
              <a:latin typeface="楷体" panose="02010609060101010101" pitchFamily="49" charset="-122"/>
              <a:ea typeface="楷体" panose="02010609060101010101" pitchFamily="49" charset="-122"/>
            </a:endParaRPr>
          </a:p>
        </p:txBody>
      </p:sp>
      <p:sp>
        <p:nvSpPr>
          <p:cNvPr id="28" name="Rectangle 27"/>
          <p:cNvSpPr/>
          <p:nvPr/>
        </p:nvSpPr>
        <p:spPr>
          <a:xfrm>
            <a:off x="6169426" y="5314460"/>
            <a:ext cx="2682441" cy="4420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Content Placeholder 2"/>
          <p:cNvSpPr txBox="1"/>
          <p:nvPr/>
        </p:nvSpPr>
        <p:spPr>
          <a:xfrm>
            <a:off x="6169427" y="5395066"/>
            <a:ext cx="1244277" cy="395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HPDIC13</a:t>
            </a:r>
            <a:endParaRPr lang="en-US" sz="1200" dirty="0">
              <a:latin typeface="楷体" panose="02010609060101010101" pitchFamily="49" charset="-122"/>
              <a:ea typeface="楷体" panose="02010609060101010101" pitchFamily="49" charset="-122"/>
            </a:endParaRPr>
          </a:p>
        </p:txBody>
      </p:sp>
      <p:sp>
        <p:nvSpPr>
          <p:cNvPr id="30" name="Content Placeholder 2"/>
          <p:cNvSpPr txBox="1"/>
          <p:nvPr/>
        </p:nvSpPr>
        <p:spPr>
          <a:xfrm>
            <a:off x="7462396" y="3004567"/>
            <a:ext cx="1295400" cy="1122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1200" dirty="0">
                <a:latin typeface="楷体" panose="02010609060101010101" pitchFamily="49" charset="-122"/>
                <a:ea typeface="楷体" panose="02010609060101010101" pitchFamily="49" charset="-122"/>
              </a:rPr>
              <a:t>ICA3PP14</a:t>
            </a:r>
          </a:p>
          <a:p>
            <a:pPr>
              <a:lnSpc>
                <a:spcPct val="80000"/>
              </a:lnSpc>
            </a:pPr>
            <a:r>
              <a:rPr lang="en-US" altLang="zh-CN" sz="1200" dirty="0">
                <a:latin typeface="楷体" panose="02010609060101010101" pitchFamily="49" charset="-122"/>
                <a:ea typeface="楷体" panose="02010609060101010101" pitchFamily="49" charset="-122"/>
              </a:rPr>
              <a:t>DISCS14</a:t>
            </a:r>
          </a:p>
          <a:p>
            <a:pPr>
              <a:lnSpc>
                <a:spcPct val="80000"/>
              </a:lnSpc>
            </a:pPr>
            <a:r>
              <a:rPr lang="en-US" sz="1200" dirty="0">
                <a:latin typeface="楷体" panose="02010609060101010101" pitchFamily="49" charset="-122"/>
                <a:ea typeface="楷体" panose="02010609060101010101" pitchFamily="49" charset="-122"/>
              </a:rPr>
              <a:t>TC170</a:t>
            </a:r>
            <a:r>
              <a:rPr lang="en-US" altLang="zh-CN" sz="1200" dirty="0">
                <a:latin typeface="楷体" panose="02010609060101010101" pitchFamily="49" charset="-122"/>
                <a:ea typeface="楷体" panose="02010609060101010101" pitchFamily="49" charset="-122"/>
              </a:rPr>
              <a:t>2</a:t>
            </a:r>
          </a:p>
          <a:p>
            <a:pPr>
              <a:lnSpc>
                <a:spcPct val="70000"/>
              </a:lnSpc>
            </a:pPr>
            <a:r>
              <a:rPr lang="en-US" sz="1200" dirty="0">
                <a:latin typeface="楷体" panose="02010609060101010101" pitchFamily="49" charset="-122"/>
                <a:ea typeface="楷体" panose="02010609060101010101" pitchFamily="49" charset="-122"/>
              </a:rPr>
              <a:t>IPDPS18</a:t>
            </a:r>
          </a:p>
        </p:txBody>
      </p:sp>
      <p:grpSp>
        <p:nvGrpSpPr>
          <p:cNvPr id="31" name="Group 30"/>
          <p:cNvGrpSpPr/>
          <p:nvPr/>
        </p:nvGrpSpPr>
        <p:grpSpPr>
          <a:xfrm>
            <a:off x="6172040" y="4331648"/>
            <a:ext cx="2682441" cy="631299"/>
            <a:chOff x="6770737" y="2906207"/>
            <a:chExt cx="2682441" cy="657247"/>
          </a:xfrm>
        </p:grpSpPr>
        <p:sp>
          <p:nvSpPr>
            <p:cNvPr id="32" name="Rectangle 31"/>
            <p:cNvSpPr/>
            <p:nvPr/>
          </p:nvSpPr>
          <p:spPr>
            <a:xfrm>
              <a:off x="6770737" y="2906207"/>
              <a:ext cx="2682441" cy="5924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3" name="Content Placeholder 2"/>
            <p:cNvSpPr txBox="1"/>
            <p:nvPr/>
          </p:nvSpPr>
          <p:spPr>
            <a:xfrm>
              <a:off x="6778819" y="2967345"/>
              <a:ext cx="1117470" cy="354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HiPC15</a:t>
              </a:r>
            </a:p>
            <a:p>
              <a:r>
                <a:rPr lang="en-US" altLang="zh-CN" sz="1200" dirty="0">
                  <a:latin typeface="楷体" panose="02010609060101010101" pitchFamily="49" charset="-122"/>
                  <a:ea typeface="楷体" panose="02010609060101010101" pitchFamily="49" charset="-122"/>
                </a:rPr>
                <a:t>ICDCS16</a:t>
              </a:r>
              <a:endParaRPr lang="en-US" sz="1200" dirty="0">
                <a:latin typeface="楷体" panose="02010609060101010101" pitchFamily="49" charset="-122"/>
                <a:ea typeface="楷体" panose="02010609060101010101" pitchFamily="49" charset="-122"/>
              </a:endParaRPr>
            </a:p>
          </p:txBody>
        </p:sp>
        <p:sp>
          <p:nvSpPr>
            <p:cNvPr id="43" name="Content Placeholder 2"/>
            <p:cNvSpPr txBox="1"/>
            <p:nvPr/>
          </p:nvSpPr>
          <p:spPr>
            <a:xfrm>
              <a:off x="8044131" y="2939965"/>
              <a:ext cx="1117470" cy="623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TC1701</a:t>
              </a:r>
            </a:p>
            <a:p>
              <a:r>
                <a:rPr lang="en-US" altLang="zh-CN" sz="1200" dirty="0">
                  <a:latin typeface="楷体" panose="02010609060101010101" pitchFamily="49" charset="-122"/>
                  <a:ea typeface="楷体" panose="02010609060101010101" pitchFamily="49" charset="-122"/>
                </a:rPr>
                <a:t>TPDS1701</a:t>
              </a:r>
              <a:endParaRPr lang="en-US" sz="1200" dirty="0">
                <a:latin typeface="楷体" panose="02010609060101010101" pitchFamily="49" charset="-122"/>
                <a:ea typeface="楷体" panose="02010609060101010101" pitchFamily="49" charset="-122"/>
              </a:endParaRPr>
            </a:p>
          </p:txBody>
        </p:sp>
      </p:grpSp>
      <p:cxnSp>
        <p:nvCxnSpPr>
          <p:cNvPr id="34" name="Straight Arrow Connector 33"/>
          <p:cNvCxnSpPr/>
          <p:nvPr/>
        </p:nvCxnSpPr>
        <p:spPr>
          <a:xfrm>
            <a:off x="5135737" y="1665436"/>
            <a:ext cx="1033689"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856991" y="2745487"/>
            <a:ext cx="135191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1"/>
          </p:cNvCxnSpPr>
          <p:nvPr/>
        </p:nvCxnSpPr>
        <p:spPr>
          <a:xfrm>
            <a:off x="4841116" y="4545712"/>
            <a:ext cx="1339215" cy="1524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4" idx="3"/>
            <a:endCxn id="28" idx="1"/>
          </p:cNvCxnSpPr>
          <p:nvPr/>
        </p:nvCxnSpPr>
        <p:spPr>
          <a:xfrm>
            <a:off x="5018979" y="5529968"/>
            <a:ext cx="1150447" cy="551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57032" y="1172415"/>
            <a:ext cx="1224136" cy="276999"/>
          </a:xfrm>
          <a:prstGeom prst="rect">
            <a:avLst/>
          </a:prstGeom>
          <a:noFill/>
        </p:spPr>
        <p:txBody>
          <a:bodyPr wrap="square" rtlCol="0">
            <a:spAutoFit/>
          </a:bodyPr>
          <a:lstStyle/>
          <a:p>
            <a:pPr algn="ctr"/>
            <a:r>
              <a:rPr lang="en-US" altLang="zh-CN" sz="1200" dirty="0">
                <a:latin typeface="楷体" panose="02010609060101010101" pitchFamily="49" charset="-122"/>
                <a:ea typeface="楷体" panose="02010609060101010101" pitchFamily="49" charset="-122"/>
              </a:rPr>
              <a:t>Publications</a:t>
            </a:r>
            <a:endParaRPr lang="en-US" sz="1200" dirty="0">
              <a:latin typeface="楷体" panose="02010609060101010101" pitchFamily="49" charset="-122"/>
              <a:ea typeface="楷体" panose="02010609060101010101" pitchFamily="49" charset="-122"/>
            </a:endParaRPr>
          </a:p>
        </p:txBody>
      </p:sp>
      <p:sp>
        <p:nvSpPr>
          <p:cNvPr id="40" name="Content Placeholder 2"/>
          <p:cNvSpPr txBox="1"/>
          <p:nvPr/>
        </p:nvSpPr>
        <p:spPr>
          <a:xfrm>
            <a:off x="7462274" y="2287875"/>
            <a:ext cx="1244277" cy="605394"/>
          </a:xfrm>
          <a:prstGeom prst="rect">
            <a:avLst/>
          </a:prstGeom>
        </p:spPr>
        <p:txBody>
          <a:bodyPr vert="horz" lIns="91440" tIns="45720" rIns="91440" bIns="45720" rtlCol="0">
            <a:noAutofit/>
          </a:bodyPr>
          <a:lstStyle>
            <a:lvl1pPr marL="205740" indent="-205740" algn="l" defTabSz="685165" rtl="0" eaLnBrk="1" latinLnBrk="0" hangingPunct="1">
              <a:lnSpc>
                <a:spcPct val="90000"/>
              </a:lnSpc>
              <a:spcBef>
                <a:spcPts val="1350"/>
              </a:spcBef>
              <a:buFont typeface="Arial" panose="020B0604020202020204" pitchFamily="34" charset="0"/>
              <a:buChar char="•"/>
              <a:defRPr sz="2400" kern="1200">
                <a:solidFill>
                  <a:schemeClr val="tx1"/>
                </a:solidFill>
                <a:latin typeface="+mn-lt"/>
                <a:ea typeface="+mn-ea"/>
                <a:cs typeface="+mn-cs"/>
              </a:defRPr>
            </a:lvl1pPr>
            <a:lvl2pPr marL="411480" indent="-171450" algn="l" defTabSz="685165"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2pPr>
            <a:lvl3pPr marL="61722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82296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994410" indent="-171450" algn="l" defTabSz="685165"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16586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33731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50876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680210" indent="-171450" algn="l" defTabSz="685165"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TPDS1702</a:t>
            </a:r>
            <a:endParaRPr lang="en-US" sz="1200" dirty="0">
              <a:latin typeface="楷体" panose="02010609060101010101" pitchFamily="49" charset="-122"/>
              <a:ea typeface="楷体" panose="02010609060101010101" pitchFamily="49" charset="-122"/>
            </a:endParaRPr>
          </a:p>
          <a:p>
            <a:endParaRPr lang="en-US" sz="1200" dirty="0">
              <a:latin typeface="楷体" panose="02010609060101010101" pitchFamily="49" charset="-122"/>
              <a:ea typeface="楷体" panose="02010609060101010101" pitchFamily="49" charset="-122"/>
            </a:endParaRPr>
          </a:p>
        </p:txBody>
      </p:sp>
      <p:sp>
        <p:nvSpPr>
          <p:cNvPr id="51" name="Content Placeholder 2"/>
          <p:cNvSpPr txBox="1"/>
          <p:nvPr/>
        </p:nvSpPr>
        <p:spPr>
          <a:xfrm>
            <a:off x="7462085" y="5395066"/>
            <a:ext cx="1236417" cy="4149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latin typeface="楷体" panose="02010609060101010101" pitchFamily="49" charset="-122"/>
                <a:ea typeface="楷体" panose="02010609060101010101" pitchFamily="49" charset="-122"/>
              </a:rPr>
              <a:t>PDSW14</a:t>
            </a:r>
            <a:endParaRPr lang="en-US" sz="1200" dirty="0">
              <a:latin typeface="楷体" panose="02010609060101010101" pitchFamily="49" charset="-122"/>
              <a:ea typeface="楷体" panose="02010609060101010101" pitchFamily="49" charset="-122"/>
            </a:endParaRPr>
          </a:p>
        </p:txBody>
      </p:sp>
      <p:sp>
        <p:nvSpPr>
          <p:cNvPr id="42" name="Rounded Rectangle 41"/>
          <p:cNvSpPr/>
          <p:nvPr/>
        </p:nvSpPr>
        <p:spPr>
          <a:xfrm>
            <a:off x="2653327" y="3440484"/>
            <a:ext cx="2227070"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楷体" panose="02010609060101010101" pitchFamily="49" charset="-122"/>
                <a:ea typeface="楷体" panose="02010609060101010101" pitchFamily="49" charset="-122"/>
              </a:rPr>
              <a:t>Data Layout</a:t>
            </a:r>
            <a:endParaRPr lang="en-US" sz="1200" dirty="0">
              <a:solidFill>
                <a:schemeClr val="tx1"/>
              </a:solidFill>
              <a:latin typeface="楷体" panose="02010609060101010101" pitchFamily="49" charset="-122"/>
              <a:ea typeface="楷体" panose="02010609060101010101" pitchFamily="49" charset="-122"/>
            </a:endParaRPr>
          </a:p>
        </p:txBody>
      </p:sp>
      <p:cxnSp>
        <p:nvCxnSpPr>
          <p:cNvPr id="45" name="Straight Arrow Connector 44"/>
          <p:cNvCxnSpPr>
            <a:stCxn id="42" idx="3"/>
          </p:cNvCxnSpPr>
          <p:nvPr/>
        </p:nvCxnSpPr>
        <p:spPr>
          <a:xfrm>
            <a:off x="4880397" y="3669084"/>
            <a:ext cx="128902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dirty="0"/>
              <a:t>S4D-Cache (ICDCS14</a:t>
            </a:r>
            <a:r>
              <a:rPr lang="en-US" altLang="zh-CN" dirty="0"/>
              <a:t>/TPDS16.1)</a:t>
            </a:r>
            <a:endParaRPr lang="en-US" dirty="0"/>
          </a:p>
          <a:p>
            <a:r>
              <a:rPr lang="en-US" dirty="0"/>
              <a:t>HAS (IPDPS15</a:t>
            </a:r>
            <a:r>
              <a:rPr lang="en-US" altLang="zh-CN" dirty="0"/>
              <a:t>/TPDS16.2)</a:t>
            </a:r>
            <a:endParaRPr lang="en-US" dirty="0"/>
          </a:p>
          <a:p>
            <a:r>
              <a:rPr lang="en-US" altLang="zh-CN" dirty="0"/>
              <a:t>MHA (IPDPS18)</a:t>
            </a:r>
          </a:p>
          <a:p>
            <a:pPr marL="0" indent="0">
              <a:buNone/>
            </a:pPr>
            <a:endParaRPr lang="en-US" dirty="0"/>
          </a:p>
        </p:txBody>
      </p:sp>
      <p:sp>
        <p:nvSpPr>
          <p:cNvPr id="2" name="Title 1"/>
          <p:cNvSpPr>
            <a:spLocks noGrp="1"/>
          </p:cNvSpPr>
          <p:nvPr>
            <p:ph type="title"/>
          </p:nvPr>
        </p:nvSpPr>
        <p:spPr/>
        <p:txBody>
          <a:bodyPr/>
          <a:lstStyle/>
          <a:p>
            <a:pPr algn="l"/>
            <a:r>
              <a:rPr lang="en-US" altLang="zh-CN" sz="3515" kern="1200" dirty="0"/>
              <a:t>Representative 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825343" y="1597000"/>
            <a:ext cx="5784076" cy="3803700"/>
          </a:xfrm>
          <a:prstGeom prst="rect">
            <a:avLst/>
          </a:prstGeom>
        </p:spPr>
      </p:pic>
      <p:sp>
        <p:nvSpPr>
          <p:cNvPr id="6" name="Title 5"/>
          <p:cNvSpPr>
            <a:spLocks noGrp="1"/>
          </p:cNvSpPr>
          <p:nvPr>
            <p:ph type="title"/>
          </p:nvPr>
        </p:nvSpPr>
        <p:spPr>
          <a:xfrm>
            <a:off x="10795" y="38100"/>
            <a:ext cx="8324215" cy="750570"/>
          </a:xfrm>
        </p:spPr>
        <p:txBody>
          <a:bodyPr/>
          <a:lstStyle/>
          <a:p>
            <a:pPr algn="l"/>
            <a:r>
              <a:rPr lang="en-US" altLang="zh-CN" sz="2400" kern="1200" dirty="0"/>
              <a:t>(1)S4D-Cache: Smart Selective SSD</a:t>
            </a:r>
            <a:br>
              <a:rPr lang="en-US" altLang="zh-CN" sz="2400" kern="1200" dirty="0"/>
            </a:br>
            <a:r>
              <a:rPr lang="en-US" altLang="zh-CN" sz="2400" kern="1200" dirty="0"/>
              <a:t> Cache for Parallel I/O Systems</a:t>
            </a:r>
          </a:p>
        </p:txBody>
      </p:sp>
      <p:sp>
        <p:nvSpPr>
          <p:cNvPr id="7" name="Rectangle 6"/>
          <p:cNvSpPr/>
          <p:nvPr/>
        </p:nvSpPr>
        <p:spPr>
          <a:xfrm>
            <a:off x="1973345" y="5411153"/>
            <a:ext cx="7488073" cy="646331"/>
          </a:xfrm>
          <a:prstGeom prst="rect">
            <a:avLst/>
          </a:prstGeom>
        </p:spPr>
        <p:txBody>
          <a:bodyPr wrap="square">
            <a:spAutoFit/>
          </a:bodyPr>
          <a:lstStyle/>
          <a:p>
            <a:pPr algn="l"/>
            <a:r>
              <a:rPr lang="en-US" dirty="0">
                <a:solidFill>
                  <a:srgbClr val="0000FF"/>
                </a:solidFill>
                <a:latin typeface="Segoe UI" panose="020B0502040204020203" pitchFamily="34" charset="0"/>
              </a:rPr>
              <a:t>S. He, X.-H. Sun, and B. Feng, “S4D-Cache: Smart Selective SSD Cache for Parallel I/O Systems,” ICDCS2014</a:t>
            </a:r>
            <a:r>
              <a:rPr lang="en-US" i="1" dirty="0">
                <a:solidFill>
                  <a:srgbClr val="0000FF"/>
                </a:solidFill>
                <a:latin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0" y="108001"/>
            <a:ext cx="6960544" cy="750887"/>
          </a:xfrm>
        </p:spPr>
        <p:txBody>
          <a:bodyPr/>
          <a:lstStyle/>
          <a:p>
            <a:pPr algn="l"/>
            <a:r>
              <a:rPr lang="en-US" altLang="zh-CN" sz="3515" kern="1200" dirty="0"/>
              <a:t>Software Structure</a:t>
            </a:r>
          </a:p>
        </p:txBody>
      </p:sp>
      <p:sp>
        <p:nvSpPr>
          <p:cNvPr id="8" name="Rectangle 6"/>
          <p:cNvSpPr>
            <a:spLocks noChangeArrowheads="1"/>
          </p:cNvSpPr>
          <p:nvPr/>
        </p:nvSpPr>
        <p:spPr bwMode="auto">
          <a:xfrm>
            <a:off x="7094617" y="2042711"/>
            <a:ext cx="175069" cy="364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656" tIns="43328" rIns="86656" bIns="43328" numCol="1" anchor="ctr" anchorCtr="0" compatLnSpc="1">
            <a:spAutoFit/>
          </a:bodyPr>
          <a:lstStyle/>
          <a:p>
            <a:endParaRPr lang="en-US"/>
          </a:p>
        </p:txBody>
      </p:sp>
      <p:pic>
        <p:nvPicPr>
          <p:cNvPr id="4" name="Picture 3"/>
          <p:cNvPicPr>
            <a:picLocks noChangeAspect="1"/>
          </p:cNvPicPr>
          <p:nvPr/>
        </p:nvPicPr>
        <p:blipFill>
          <a:blip r:embed="rId3"/>
          <a:stretch>
            <a:fillRect/>
          </a:stretch>
        </p:blipFill>
        <p:spPr>
          <a:xfrm>
            <a:off x="2896592" y="1521421"/>
            <a:ext cx="5759122" cy="3818039"/>
          </a:xfrm>
          <a:prstGeom prst="rect">
            <a:avLst/>
          </a:prstGeom>
        </p:spPr>
      </p:pic>
      <p:sp>
        <p:nvSpPr>
          <p:cNvPr id="5" name="Oval 4"/>
          <p:cNvSpPr/>
          <p:nvPr/>
        </p:nvSpPr>
        <p:spPr bwMode="auto">
          <a:xfrm>
            <a:off x="4912816" y="2529532"/>
            <a:ext cx="792088" cy="720080"/>
          </a:xfrm>
          <a:prstGeom prst="ellipse">
            <a:avLst/>
          </a:prstGeom>
          <a:noFill/>
          <a:ln w="38100"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1" name="Oval 10"/>
          <p:cNvSpPr/>
          <p:nvPr/>
        </p:nvSpPr>
        <p:spPr bwMode="auto">
          <a:xfrm>
            <a:off x="4048720" y="2529532"/>
            <a:ext cx="792088" cy="720080"/>
          </a:xfrm>
          <a:prstGeom prst="ellipse">
            <a:avLst/>
          </a:prstGeom>
          <a:noFill/>
          <a:ln w="38100"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2" name="Oval 11"/>
          <p:cNvSpPr/>
          <p:nvPr/>
        </p:nvSpPr>
        <p:spPr bwMode="auto">
          <a:xfrm>
            <a:off x="3256632" y="3537644"/>
            <a:ext cx="792088" cy="720080"/>
          </a:xfrm>
          <a:prstGeom prst="ellipse">
            <a:avLst/>
          </a:prstGeom>
          <a:noFill/>
          <a:ln w="38100"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9301" y="1089025"/>
                <a:ext cx="5469619" cy="2736651"/>
              </a:xfrm>
            </p:spPr>
            <p:txBody>
              <a:bodyPr>
                <a:normAutofit/>
              </a:bodyPr>
              <a:lstStyle/>
              <a:p>
                <a:r>
                  <a:rPr lang="en-US" sz="2400" dirty="0"/>
                  <a:t>Request </a:t>
                </a:r>
                <a:r>
                  <a:rPr lang="en-US" altLang="zh-CN" sz="2400" dirty="0"/>
                  <a:t>on</a:t>
                </a:r>
                <a:r>
                  <a:rPr lang="zh-CN" altLang="en-US" sz="2400" dirty="0"/>
                  <a:t> </a:t>
                </a:r>
                <a:r>
                  <a:rPr lang="en-US" altLang="zh-CN" sz="2400" dirty="0" err="1">
                    <a:solidFill>
                      <a:srgbClr val="4A2CFE"/>
                    </a:solidFill>
                  </a:rPr>
                  <a:t>D</a:t>
                </a:r>
                <a:r>
                  <a:rPr lang="en-US" altLang="zh-CN" sz="2400" dirty="0">
                    <a:solidFill>
                      <a:srgbClr val="4A2CFE"/>
                    </a:solidFill>
                  </a:rPr>
                  <a:t>S</a:t>
                </a:r>
                <a:r>
                  <a:rPr lang="en-US" altLang="zh-CN" sz="2400" dirty="0" err="1">
                    <a:solidFill>
                      <a:srgbClr val="4A2CFE"/>
                    </a:solidFill>
                  </a:rPr>
                  <a:t>ervers</a:t>
                </a:r>
                <a14:m>
                  <m:oMath xmlns:m="http://schemas.openxmlformats.org/officeDocument/2006/math">
                    <m:r>
                      <a:rPr lang="zh-CN" altLang="en-US" sz="2400" b="0" i="0" smtClean="0">
                        <a:latin typeface="Cambria Math" charset="0"/>
                      </a:rPr>
                      <m:t> </m:t>
                    </m:r>
                  </m:oMath>
                </a14:m>
                <a:endParaRPr lang="en-US" sz="2400" dirty="0">
                  <a:latin typeface="Cambria Math" panose="02040503050406030204" pitchFamily="18" charset="0"/>
                </a:endParaRP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𝐷</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𝑡</m:t>
                        </m:r>
                        <m:r>
                          <a:rPr lang="en-US" sz="2000" i="1">
                            <a:latin typeface="Cambria Math" panose="02040503050406030204" pitchFamily="18" charset="0"/>
                          </a:rPr>
                          <m:t> </m:t>
                        </m:r>
                      </m:sub>
                    </m:sSub>
                    <m:r>
                      <a:rPr lang="en-US" sz="2000" i="1">
                        <a:latin typeface="Cambria Math" panose="02040503050406030204" pitchFamily="18" charset="0"/>
                      </a:rPr>
                      <m:t>                                                    </m:t>
                    </m:r>
                  </m:oMath>
                </a14:m>
                <a:endParaRPr lang="en-US" sz="2000" dirty="0"/>
              </a:p>
              <a:p>
                <a:r>
                  <a:rPr lang="en-US" altLang="zh-CN" sz="2400" dirty="0"/>
                  <a:t>Start</a:t>
                </a:r>
                <a:r>
                  <a:rPr lang="zh-CN" altLang="en-US" sz="2400" dirty="0"/>
                  <a:t> </a:t>
                </a:r>
                <a:r>
                  <a:rPr lang="en-US" altLang="zh-CN" sz="2400" dirty="0"/>
                  <a:t>up</a:t>
                </a:r>
                <a:r>
                  <a:rPr lang="zh-CN" altLang="en-US" sz="2400" dirty="0"/>
                  <a:t> </a:t>
                </a:r>
                <a:r>
                  <a:rPr lang="en-US" altLang="zh-CN" sz="2400" dirty="0"/>
                  <a:t>time</a:t>
                </a:r>
                <a:endParaRPr lang="en-US" sz="24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𝑎</m:t>
                        </m:r>
                      </m:sub>
                      <m:sup>
                        <m:r>
                          <a:rPr lang="en-US" sz="2000" i="1">
                            <a:latin typeface="Cambria Math" panose="02040503050406030204" pitchFamily="18" charset="0"/>
                          </a:rPr>
                          <m:t>𝑏</m:t>
                        </m:r>
                      </m:sup>
                      <m:e>
                        <m:r>
                          <a:rPr lang="en-US" sz="2000" i="1">
                            <a:latin typeface="Cambria Math" panose="02040503050406030204" pitchFamily="18" charset="0"/>
                          </a:rPr>
                          <m:t>𝑥𝑓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𝑚</m:t>
                            </m:r>
                          </m:num>
                          <m:den>
                            <m:r>
                              <a:rPr lang="en-US" sz="2000" i="1">
                                <a:latin typeface="Cambria Math" panose="02040503050406030204" pitchFamily="18" charset="0"/>
                              </a:rPr>
                              <m:t>𝑚</m:t>
                            </m:r>
                            <m:r>
                              <a:rPr lang="en-US" sz="2000" i="1">
                                <a:latin typeface="Cambria Math" panose="02040503050406030204" pitchFamily="18" charset="0"/>
                              </a:rPr>
                              <m:t>+1</m:t>
                            </m:r>
                          </m:den>
                        </m:f>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nary>
                  </m:oMath>
                </a14:m>
                <a:endParaRPr lang="en-US" sz="2000" dirty="0"/>
              </a:p>
              <a:p>
                <a:r>
                  <a:rPr lang="en-US" altLang="zh-CN" sz="2400" dirty="0"/>
                  <a:t>Transfer</a:t>
                </a:r>
                <a:r>
                  <a:rPr lang="zh-CN" altLang="en-US" sz="2400" dirty="0"/>
                  <a:t> </a:t>
                </a:r>
                <a:r>
                  <a:rPr lang="en-US" altLang="zh-CN" sz="2400" dirty="0"/>
                  <a:t>time</a:t>
                </a:r>
                <a:r>
                  <a:rPr lang="zh-CN" altLang="en-US" sz="2400" dirty="0"/>
                  <a:t> </a:t>
                </a:r>
                <a:r>
                  <a:rPr lang="en-US" sz="2400" dirty="0"/>
                  <a:t> </a:t>
                </a: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altLang="zh-CN" sz="2400" b="0" i="1" smtClean="0">
                            <a:latin typeface="Cambria Math"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charset="0"/>
                              </a:rPr>
                              <m:t>𝑠</m:t>
                            </m:r>
                          </m:e>
                          <m:sub>
                            <m:r>
                              <a:rPr lang="en-US" altLang="zh-CN" sz="2400" b="0" i="1" smtClean="0">
                                <a:latin typeface="Cambria Math" charset="0"/>
                              </a:rPr>
                              <m:t>𝑚</m:t>
                            </m:r>
                          </m:sub>
                        </m:sSub>
                        <m:r>
                          <a:rPr lang="zh-CN" altLang="en-US" sz="2400" i="1">
                            <a:latin typeface="Cambria Math" charset="0"/>
                          </a:rPr>
                          <m:t>∗</m:t>
                        </m:r>
                        <m:sSub>
                          <m:sSubPr>
                            <m:ctrlPr>
                              <a:rPr lang="en-US" altLang="zh-CN" sz="2400" i="1">
                                <a:latin typeface="Cambria Math" panose="02040503050406030204" pitchFamily="18" charset="0"/>
                              </a:rPr>
                            </m:ctrlPr>
                          </m:sSubPr>
                          <m:e>
                            <m:r>
                              <a:rPr lang="en-US" altLang="zh-CN" sz="2400" i="1">
                                <a:latin typeface="Cambria Math" charset="0"/>
                              </a:rPr>
                              <m:t>𝛽</m:t>
                            </m:r>
                          </m:e>
                          <m:sub>
                            <m:r>
                              <a:rPr lang="en-US" altLang="zh-CN" sz="2400" b="0" i="1" smtClean="0">
                                <a:latin typeface="Cambria Math" charset="0"/>
                              </a:rPr>
                              <m:t>𝑑</m:t>
                            </m:r>
                          </m:sub>
                        </m:sSub>
                      </m:e>
                      <m:sub>
                        <m:r>
                          <a:rPr lang="en-US" sz="2400" i="1">
                            <a:latin typeface="Cambria Math" panose="02040503050406030204" pitchFamily="18" charset="0"/>
                          </a:rPr>
                          <m:t> </m:t>
                        </m:r>
                      </m:sub>
                    </m:sSub>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9301" y="1089025"/>
                <a:ext cx="5469619" cy="2736651"/>
              </a:xfrm>
              <a:blipFill rotWithShape="0">
                <a:blip r:embed="rId3"/>
                <a:stretch>
                  <a:fillRect l="-780" t="-17372" b="-17372"/>
                </a:stretch>
              </a:blipFill>
            </p:spPr>
            <p:txBody>
              <a:bodyPr/>
              <a:lstStyle/>
              <a:p>
                <a:r>
                  <a:rPr lang="en-US">
                    <a:noFill/>
                  </a:rPr>
                  <a:t> </a:t>
                </a:r>
              </a:p>
            </p:txBody>
          </p:sp>
        </mc:Fallback>
      </mc:AlternateContent>
      <p:sp>
        <p:nvSpPr>
          <p:cNvPr id="2" name="Title 1"/>
          <p:cNvSpPr>
            <a:spLocks noGrp="1"/>
          </p:cNvSpPr>
          <p:nvPr>
            <p:ph type="title"/>
          </p:nvPr>
        </p:nvSpPr>
        <p:spPr>
          <a:xfrm>
            <a:off x="-8408" y="103823"/>
            <a:ext cx="8233627" cy="750887"/>
          </a:xfrm>
        </p:spPr>
        <p:txBody>
          <a:bodyPr/>
          <a:lstStyle/>
          <a:p>
            <a:pPr algn="l"/>
            <a:r>
              <a:rPr lang="en-US" altLang="zh-CN" sz="3515" kern="1200" dirty="0"/>
              <a:t>Data</a:t>
            </a:r>
            <a:r>
              <a:rPr lang="zh-CN" altLang="en-US" sz="3515" kern="1200" dirty="0"/>
              <a:t> </a:t>
            </a:r>
            <a:r>
              <a:rPr lang="en-US" altLang="zh-CN" sz="3515" kern="1200" dirty="0"/>
              <a:t>Access Cost Model</a:t>
            </a:r>
          </a:p>
        </p:txBody>
      </p:sp>
      <p:pic>
        <p:nvPicPr>
          <p:cNvPr id="4" name="Picture 3"/>
          <p:cNvPicPr>
            <a:picLocks noChangeAspect="1"/>
          </p:cNvPicPr>
          <p:nvPr/>
        </p:nvPicPr>
        <p:blipFill>
          <a:blip r:embed="rId4"/>
          <a:stretch>
            <a:fillRect/>
          </a:stretch>
        </p:blipFill>
        <p:spPr>
          <a:xfrm>
            <a:off x="3904704" y="2961580"/>
            <a:ext cx="5862882" cy="2940715"/>
          </a:xfrm>
          <a:prstGeom prst="rect">
            <a:avLst/>
          </a:prstGeom>
        </p:spPr>
      </p:pic>
      <p:sp>
        <p:nvSpPr>
          <p:cNvPr id="5" name="Rectangle 4"/>
          <p:cNvSpPr/>
          <p:nvPr/>
        </p:nvSpPr>
        <p:spPr>
          <a:xfrm>
            <a:off x="4624784" y="5884650"/>
            <a:ext cx="4846199" cy="369332"/>
          </a:xfrm>
          <a:prstGeom prst="rect">
            <a:avLst/>
          </a:prstGeom>
        </p:spPr>
        <p:txBody>
          <a:bodyPr wrap="none">
            <a:spAutoFit/>
          </a:bodyPr>
          <a:lstStyle/>
          <a:p>
            <a:r>
              <a:rPr lang="en-US" dirty="0">
                <a:solidFill>
                  <a:srgbClr val="003300"/>
                </a:solidFill>
              </a:rPr>
              <a:t>Four cases of a file request distribution on </a:t>
            </a:r>
            <a:r>
              <a:rPr lang="en-US" altLang="zh-CN" dirty="0">
                <a:solidFill>
                  <a:srgbClr val="003300"/>
                </a:solidFill>
              </a:rPr>
              <a:t>s</a:t>
            </a:r>
            <a:r>
              <a:rPr lang="en-US" dirty="0">
                <a:solidFill>
                  <a:srgbClr val="003300"/>
                </a:solidFill>
              </a:rPr>
              <a:t>ervers</a:t>
            </a:r>
            <a:r>
              <a:rPr lang="en-US" altLang="zh-CN" dirty="0">
                <a:solidFill>
                  <a:srgbClr val="003300"/>
                </a:solidFill>
              </a:rPr>
              <a:t>.</a:t>
            </a:r>
            <a:endParaRPr lang="en-US" dirty="0">
              <a:solidFill>
                <a:srgbClr val="003300"/>
              </a:solidFill>
            </a:endParaRPr>
          </a:p>
        </p:txBody>
      </p:sp>
      <mc:AlternateContent xmlns:mc="http://schemas.openxmlformats.org/markup-compatibility/2006" xmlns:a14="http://schemas.microsoft.com/office/drawing/2010/main">
        <mc:Choice Requires="a14">
          <p:sp>
            <p:nvSpPr>
              <p:cNvPr id="7" name="Content Placeholder 2"/>
              <p:cNvSpPr txBox="1">
                <a:spLocks/>
              </p:cNvSpPr>
              <p:nvPr/>
            </p:nvSpPr>
            <p:spPr bwMode="auto">
              <a:xfrm>
                <a:off x="6280968" y="1089025"/>
                <a:ext cx="5469619" cy="2232595"/>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sz="2400" kern="0" dirty="0"/>
                  <a:t>Request </a:t>
                </a:r>
                <a:r>
                  <a:rPr lang="en-US" altLang="zh-CN" sz="2400" kern="0" dirty="0"/>
                  <a:t>o</a:t>
                </a:r>
                <a14:m>
                  <m:oMath xmlns:m="http://schemas.openxmlformats.org/officeDocument/2006/math">
                    <m:r>
                      <m:rPr>
                        <m:sty m:val="p"/>
                      </m:rPr>
                      <a:rPr lang="en-US" altLang="zh-CN" sz="2400" b="0" i="0" kern="0" smtClean="0">
                        <a:latin typeface="Cambria Math" charset="0"/>
                      </a:rPr>
                      <m:t>n</m:t>
                    </m:r>
                    <m:r>
                      <a:rPr lang="zh-CN" altLang="en-US" sz="2400" b="0" i="0" kern="0" smtClean="0">
                        <a:latin typeface="Cambria Math" charset="0"/>
                      </a:rPr>
                      <m:t> </m:t>
                    </m:r>
                    <m:r>
                      <m:rPr>
                        <m:sty m:val="p"/>
                      </m:rPr>
                      <a:rPr lang="en-US" altLang="zh-CN" sz="2400" b="0" i="0" kern="0" smtClean="0">
                        <a:solidFill>
                          <a:srgbClr val="4A2CFE"/>
                        </a:solidFill>
                        <a:latin typeface="Cambria Math" charset="0"/>
                      </a:rPr>
                      <m:t>CServers</m:t>
                    </m:r>
                  </m:oMath>
                </a14:m>
                <a:endParaRPr lang="en-US" sz="2400" kern="0" dirty="0">
                  <a:latin typeface="Cambria Math" panose="02040503050406030204" pitchFamily="18" charset="0"/>
                </a:endParaRPr>
              </a:p>
              <a:p>
                <a:pPr lvl="1"/>
                <a14:m>
                  <m:oMath xmlns:m="http://schemas.openxmlformats.org/officeDocument/2006/math">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𝑇</m:t>
                        </m:r>
                      </m:e>
                      <m:sub>
                        <m:r>
                          <a:rPr lang="en-US" altLang="zh-CN" sz="2000" b="0" i="1" kern="0" smtClean="0">
                            <a:latin typeface="Cambria Math" charset="0"/>
                          </a:rPr>
                          <m:t>𝐶</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sSub>
                          <m:sSubPr>
                            <m:ctrlPr>
                              <a:rPr lang="en-US" altLang="zh-CN" sz="2000" b="0" i="1" kern="0" smtClean="0">
                                <a:latin typeface="Cambria Math" panose="02040503050406030204" pitchFamily="18" charset="0"/>
                              </a:rPr>
                            </m:ctrlPr>
                          </m:sSubPr>
                          <m:e>
                            <m:r>
                              <a:rPr lang="en-US" altLang="zh-CN" sz="2000" b="0" i="1" kern="0" smtClean="0">
                                <a:latin typeface="Cambria Math" charset="0"/>
                              </a:rPr>
                              <m:t>𝑠</m:t>
                            </m:r>
                          </m:e>
                          <m:sub>
                            <m:r>
                              <a:rPr lang="en-US" altLang="zh-CN" sz="2000" b="0" i="1" kern="0" smtClean="0">
                                <a:latin typeface="Cambria Math" charset="0"/>
                              </a:rPr>
                              <m:t>𝑛</m:t>
                            </m:r>
                          </m:sub>
                        </m:sSub>
                        <m:r>
                          <a:rPr lang="zh-CN" altLang="en-US" sz="2000" b="0" i="1" kern="0" smtClean="0">
                            <a:latin typeface="Cambria Math" charset="0"/>
                          </a:rPr>
                          <m:t>∗</m:t>
                        </m:r>
                        <m:sSub>
                          <m:sSubPr>
                            <m:ctrlPr>
                              <a:rPr lang="en-US" altLang="zh-CN" sz="2000" b="0" i="1" kern="0" smtClean="0">
                                <a:latin typeface="Cambria Math" panose="02040503050406030204" pitchFamily="18" charset="0"/>
                              </a:rPr>
                            </m:ctrlPr>
                          </m:sSubPr>
                          <m:e>
                            <m:r>
                              <a:rPr lang="en-US" altLang="zh-CN" sz="2000" b="0" i="1" kern="0" smtClean="0">
                                <a:latin typeface="Cambria Math" charset="0"/>
                              </a:rPr>
                              <m:t>𝛽</m:t>
                            </m:r>
                          </m:e>
                          <m:sub>
                            <m:r>
                              <a:rPr lang="en-US" altLang="zh-CN" sz="2000" b="0" i="1" kern="0" smtClean="0">
                                <a:latin typeface="Cambria Math" charset="0"/>
                              </a:rPr>
                              <m:t>𝑐</m:t>
                            </m:r>
                          </m:sub>
                        </m:sSub>
                      </m:e>
                      <m:sub>
                        <m:r>
                          <a:rPr lang="en-US" sz="2000" i="1" kern="0">
                            <a:latin typeface="Cambria Math" panose="02040503050406030204" pitchFamily="18" charset="0"/>
                          </a:rPr>
                          <m:t> </m:t>
                        </m:r>
                      </m:sub>
                    </m:sSub>
                    <m:r>
                      <a:rPr lang="en-US" sz="2000" i="1" kern="0">
                        <a:latin typeface="Cambria Math" panose="02040503050406030204" pitchFamily="18" charset="0"/>
                      </a:rPr>
                      <m:t>                                                    </m:t>
                    </m:r>
                  </m:oMath>
                </a14:m>
                <a:endParaRPr lang="en-US" sz="200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6280968" y="1089025"/>
                <a:ext cx="5469619" cy="2232595"/>
              </a:xfrm>
              <a:prstGeom prst="rect">
                <a:avLst/>
              </a:prstGeom>
              <a:blipFill rotWithShape="0">
                <a:blip r:embed="rId5"/>
                <a:stretch>
                  <a:fillRect l="-780" t="-21311"/>
                </a:stretch>
              </a:blipFill>
              <a:ln w="9525">
                <a:noFill/>
                <a:miter lim="800000"/>
              </a:ln>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Performance benefit (B):</a:t>
            </a:r>
          </a:p>
          <a:p>
            <a:endParaRPr lang="en-US" sz="2400" dirty="0"/>
          </a:p>
          <a:p>
            <a:endParaRPr lang="en-US" sz="2400" dirty="0"/>
          </a:p>
          <a:p>
            <a:r>
              <a:rPr lang="en-US" sz="2400" dirty="0"/>
              <a:t>A positive B means the request should be served at </a:t>
            </a:r>
            <a:r>
              <a:rPr lang="en-US" sz="2400" dirty="0" err="1"/>
              <a:t>CServers</a:t>
            </a:r>
            <a:endParaRPr lang="en-US" sz="2400" dirty="0"/>
          </a:p>
          <a:p>
            <a:pPr lvl="1"/>
            <a:r>
              <a:rPr lang="en-US" sz="2400" dirty="0"/>
              <a:t>Large request should be placed on DServers due to high parallelism</a:t>
            </a:r>
          </a:p>
          <a:p>
            <a:pPr lvl="1"/>
            <a:r>
              <a:rPr lang="en-US" sz="2400" dirty="0"/>
              <a:t>Random small requests should be placed on CServers</a:t>
            </a:r>
          </a:p>
        </p:txBody>
      </p:sp>
      <p:sp>
        <p:nvSpPr>
          <p:cNvPr id="2" name="Title 1"/>
          <p:cNvSpPr>
            <a:spLocks noGrp="1"/>
          </p:cNvSpPr>
          <p:nvPr>
            <p:ph type="title"/>
          </p:nvPr>
        </p:nvSpPr>
        <p:spPr>
          <a:xfrm>
            <a:off x="-27458" y="108001"/>
            <a:ext cx="8233627" cy="750887"/>
          </a:xfrm>
        </p:spPr>
        <p:txBody>
          <a:bodyPr/>
          <a:lstStyle/>
          <a:p>
            <a:pPr algn="l"/>
            <a:r>
              <a:rPr lang="en-US" altLang="zh-CN" sz="3515" kern="1200" dirty="0"/>
              <a:t>Critical Data identification</a:t>
            </a:r>
          </a:p>
        </p:txBody>
      </p:sp>
      <mc:AlternateContent xmlns:mc="http://schemas.openxmlformats.org/markup-compatibility/2006" xmlns:a14="http://schemas.microsoft.com/office/drawing/2010/main">
        <mc:Choice Requires="a14">
          <p:sp>
            <p:nvSpPr>
              <p:cNvPr id="6" name="Text Placeholder 7"/>
              <p:cNvSpPr txBox="1">
                <a:spLocks/>
              </p:cNvSpPr>
              <p:nvPr/>
            </p:nvSpPr>
            <p:spPr>
              <a:xfrm>
                <a:off x="2752576" y="1809453"/>
                <a:ext cx="6824186" cy="649923"/>
              </a:xfrm>
              <a:prstGeom prst="rect">
                <a:avLst/>
              </a:prstGeom>
            </p:spPr>
            <p:txBody>
              <a:bodyPr vert="horz" lIns="86656" tIns="43328" rIns="86656" bIns="43328" rtlCol="0">
                <a:normAutofit/>
              </a:bodyPr>
              <a:lstStyle>
                <a:lvl1pPr marL="205735" indent="-205735" algn="l" defTabSz="685783" rtl="0" eaLnBrk="1" latinLnBrk="0" hangingPunct="1">
                  <a:lnSpc>
                    <a:spcPct val="90000"/>
                  </a:lnSpc>
                  <a:spcBef>
                    <a:spcPts val="1350"/>
                  </a:spcBef>
                  <a:buFont typeface="Arial" panose="020B0604020202020204" pitchFamily="34" charset="0"/>
                  <a:buChar char="•"/>
                  <a:defRPr sz="2400" kern="1200">
                    <a:solidFill>
                      <a:schemeClr val="tx1"/>
                    </a:solidFill>
                    <a:latin typeface="+mn-lt"/>
                    <a:ea typeface="+mn-ea"/>
                    <a:cs typeface="+mn-cs"/>
                  </a:defRPr>
                </a:lvl1pPr>
                <a:lvl2pPr marL="411470"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2pPr>
                <a:lvl3pPr marL="617204" indent="-171446" algn="l" defTabSz="685783"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822940" indent="-171446" algn="l" defTabSz="685783"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994385" indent="-171446" algn="l" defTabSz="685783"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165831" indent="-171446"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337276" indent="-171446"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508723" indent="-171446"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680168" indent="-171446" algn="l" defTabSz="685783"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lvl="2"/>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𝐷</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𝐶</m:t>
                        </m:r>
                      </m:sub>
                    </m:sSub>
                  </m:oMath>
                </a14:m>
                <a:r>
                  <a:rPr lang="en-US" sz="2000" dirty="0"/>
                  <a:t>             </a:t>
                </a:r>
              </a:p>
              <a:p>
                <a:pPr lvl="2"/>
                <a:endParaRPr lang="en-US" sz="2000" dirty="0"/>
              </a:p>
            </p:txBody>
          </p:sp>
        </mc:Choice>
        <mc:Fallback xmlns="">
          <p:sp>
            <p:nvSpPr>
              <p:cNvPr id="6" name="Text Placeholder 7"/>
              <p:cNvSpPr txBox="1">
                <a:spLocks noRot="1" noChangeAspect="1" noMove="1" noResize="1" noEditPoints="1" noAdjustHandles="1" noChangeArrowheads="1" noChangeShapeType="1" noTextEdit="1"/>
              </p:cNvSpPr>
              <p:nvPr/>
            </p:nvSpPr>
            <p:spPr>
              <a:xfrm>
                <a:off x="2752576" y="1809453"/>
                <a:ext cx="6824186" cy="649923"/>
              </a:xfrm>
              <a:prstGeom prst="rect">
                <a:avLst/>
              </a:prstGeom>
              <a:blipFill rotWithShape="1">
                <a:blip r:embed="rId3"/>
                <a:stretch>
                  <a:fillRect t="-7547"/>
                </a:stretch>
              </a:blipFill>
            </p:spPr>
            <p:txBody>
              <a:bodyPr/>
              <a:lstStyle/>
              <a:p>
                <a:r>
                  <a:rPr lang="en-US">
                    <a:noFill/>
                  </a:rPr>
                  <a:t> </a:t>
                </a:r>
                <a:endParaRPr 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8360" y="1121231"/>
            <a:ext cx="4480627" cy="4819650"/>
          </a:xfrm>
        </p:spPr>
        <p:txBody>
          <a:bodyPr/>
          <a:lstStyle/>
          <a:p>
            <a:r>
              <a:rPr lang="en-US" sz="2400" dirty="0"/>
              <a:t>Caching data on CServers based on three factors</a:t>
            </a:r>
          </a:p>
          <a:p>
            <a:pPr lvl="1"/>
            <a:r>
              <a:rPr lang="en-US" sz="2400" dirty="0"/>
              <a:t>The performance benefit (critical data)</a:t>
            </a:r>
          </a:p>
          <a:p>
            <a:pPr lvl="1"/>
            <a:r>
              <a:rPr lang="en-US" sz="2400" dirty="0"/>
              <a:t>Available free space on SServers</a:t>
            </a:r>
          </a:p>
          <a:p>
            <a:pPr lvl="1"/>
            <a:r>
              <a:rPr lang="en-US" sz="2400" dirty="0"/>
              <a:t>Type of I/O requests</a:t>
            </a:r>
          </a:p>
        </p:txBody>
      </p:sp>
      <p:sp>
        <p:nvSpPr>
          <p:cNvPr id="2" name="Title 1"/>
          <p:cNvSpPr>
            <a:spLocks noGrp="1"/>
          </p:cNvSpPr>
          <p:nvPr>
            <p:ph type="title"/>
          </p:nvPr>
        </p:nvSpPr>
        <p:spPr>
          <a:xfrm>
            <a:off x="-8408" y="94298"/>
            <a:ext cx="8233627" cy="750887"/>
          </a:xfrm>
        </p:spPr>
        <p:txBody>
          <a:bodyPr/>
          <a:lstStyle/>
          <a:p>
            <a:pPr algn="l"/>
            <a:r>
              <a:rPr lang="en-US" altLang="zh-CN" sz="3515" kern="1200" dirty="0"/>
              <a:t>Selective Caching Algorithm</a:t>
            </a:r>
          </a:p>
        </p:txBody>
      </p:sp>
      <p:pic>
        <p:nvPicPr>
          <p:cNvPr id="5" name="Picture 4"/>
          <p:cNvPicPr>
            <a:picLocks noChangeAspect="1"/>
          </p:cNvPicPr>
          <p:nvPr/>
        </p:nvPicPr>
        <p:blipFill>
          <a:blip r:embed="rId3"/>
          <a:stretch>
            <a:fillRect/>
          </a:stretch>
        </p:blipFill>
        <p:spPr>
          <a:xfrm>
            <a:off x="5992936" y="1113889"/>
            <a:ext cx="3594216" cy="46938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335" y="1089025"/>
            <a:ext cx="10424145" cy="4819650"/>
          </a:xfrm>
        </p:spPr>
        <p:txBody>
          <a:bodyPr>
            <a:noAutofit/>
          </a:bodyPr>
          <a:lstStyle/>
          <a:p>
            <a:r>
              <a:rPr lang="en-US" sz="2000" dirty="0"/>
              <a:t>Environments</a:t>
            </a:r>
          </a:p>
          <a:p>
            <a:pPr lvl="1"/>
            <a:r>
              <a:rPr lang="en-US" sz="2000" dirty="0"/>
              <a:t>I/O middleware MPICH2</a:t>
            </a:r>
          </a:p>
          <a:p>
            <a:pPr lvl="1"/>
            <a:r>
              <a:rPr lang="en-US" sz="2000" dirty="0"/>
              <a:t>PFS: PVFS2</a:t>
            </a:r>
          </a:p>
          <a:p>
            <a:r>
              <a:rPr lang="en-US" sz="2000" dirty="0"/>
              <a:t>Cache metadata mapping table</a:t>
            </a:r>
          </a:p>
          <a:p>
            <a:pPr lvl="1"/>
            <a:r>
              <a:rPr lang="en-US" sz="2000" dirty="0"/>
              <a:t>Memory: Hash table</a:t>
            </a:r>
          </a:p>
          <a:p>
            <a:pPr lvl="1"/>
            <a:r>
              <a:rPr lang="en-US" sz="2000" dirty="0"/>
              <a:t>Storage file: Berkeley DB file on CServers</a:t>
            </a:r>
          </a:p>
          <a:p>
            <a:r>
              <a:rPr lang="en-US" sz="2000" dirty="0"/>
              <a:t>I/O redirection module</a:t>
            </a:r>
          </a:p>
          <a:p>
            <a:pPr lvl="1"/>
            <a:r>
              <a:rPr lang="en-US" altLang="zh-CN" sz="2000" dirty="0" err="1"/>
              <a:t>MPI_File_open</a:t>
            </a:r>
            <a:r>
              <a:rPr lang="en-US" altLang="zh-CN" sz="2000" dirty="0"/>
              <a:t>/read/write(),…</a:t>
            </a:r>
          </a:p>
          <a:p>
            <a:r>
              <a:rPr lang="en-US" altLang="zh-CN" sz="2000" dirty="0"/>
              <a:t>Rebuilder</a:t>
            </a:r>
          </a:p>
          <a:p>
            <a:pPr lvl="1"/>
            <a:r>
              <a:rPr lang="en-US" altLang="zh-CN" sz="2000" dirty="0"/>
              <a:t>Multiple threads</a:t>
            </a:r>
          </a:p>
          <a:p>
            <a:pPr lvl="1"/>
            <a:r>
              <a:rPr lang="en-US" sz="2000" dirty="0"/>
              <a:t>Shared variables for communication between threads</a:t>
            </a:r>
          </a:p>
        </p:txBody>
      </p:sp>
      <p:sp>
        <p:nvSpPr>
          <p:cNvPr id="2" name="Title 1"/>
          <p:cNvSpPr>
            <a:spLocks noGrp="1"/>
          </p:cNvSpPr>
          <p:nvPr>
            <p:ph type="title"/>
          </p:nvPr>
        </p:nvSpPr>
        <p:spPr>
          <a:xfrm>
            <a:off x="1752" y="132398"/>
            <a:ext cx="8233627" cy="750887"/>
          </a:xfrm>
        </p:spPr>
        <p:txBody>
          <a:bodyPr/>
          <a:lstStyle/>
          <a:p>
            <a:pPr algn="l"/>
            <a:r>
              <a:rPr lang="en-US" altLang="zh-CN" sz="3515" kern="1200" dirty="0"/>
              <a:t>Implementation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8691" y="77750"/>
            <a:ext cx="11356447" cy="544084"/>
          </a:xfrm>
          <a:prstGeom prst="rect">
            <a:avLst/>
          </a:prstGeom>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a:lstStyle>
          <a:p>
            <a:r>
              <a:rPr lang="en-US" kern="0"/>
              <a:t>Experimental Setup</a:t>
            </a:r>
            <a:endParaRPr lang="en-US" kern="0" dirty="0"/>
          </a:p>
        </p:txBody>
      </p:sp>
      <p:graphicFrame>
        <p:nvGraphicFramePr>
          <p:cNvPr id="5" name="Content Placeholder 6"/>
          <p:cNvGraphicFramePr>
            <a:graphicFrameLocks/>
          </p:cNvGraphicFramePr>
          <p:nvPr>
            <p:extLst/>
          </p:nvPr>
        </p:nvGraphicFramePr>
        <p:xfrm>
          <a:off x="2402412" y="1699601"/>
          <a:ext cx="6502382" cy="2194051"/>
        </p:xfrm>
        <a:graphic>
          <a:graphicData uri="http://schemas.openxmlformats.org/drawingml/2006/table">
            <a:tbl>
              <a:tblPr firstRow="1" firstCol="1" bandRow="1">
                <a:tableStyleId>{5C22544A-7EE6-4342-B048-85BDC9FD1C3A}</a:tableStyleId>
              </a:tblPr>
              <a:tblGrid>
                <a:gridCol w="1560304">
                  <a:extLst>
                    <a:ext uri="{9D8B030D-6E8A-4147-A177-3AD203B41FA5}">
                      <a16:colId xmlns:a16="http://schemas.microsoft.com/office/drawing/2014/main" val="20000"/>
                    </a:ext>
                  </a:extLst>
                </a:gridCol>
                <a:gridCol w="4942078">
                  <a:extLst>
                    <a:ext uri="{9D8B030D-6E8A-4147-A177-3AD203B41FA5}">
                      <a16:colId xmlns:a16="http://schemas.microsoft.com/office/drawing/2014/main" val="20001"/>
                    </a:ext>
                  </a:extLst>
                </a:gridCol>
              </a:tblGrid>
              <a:tr h="345947">
                <a:tc>
                  <a:txBody>
                    <a:bodyPr/>
                    <a:lstStyle/>
                    <a:p>
                      <a:pPr marL="0" marR="0" algn="l">
                        <a:lnSpc>
                          <a:spcPct val="115000"/>
                        </a:lnSpc>
                        <a:spcBef>
                          <a:spcPts val="0"/>
                        </a:spcBef>
                        <a:spcAft>
                          <a:spcPts val="0"/>
                        </a:spcAft>
                      </a:pPr>
                      <a:endParaRPr lang="en-US" sz="1700" dirty="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700" dirty="0">
                          <a:effectLst/>
                          <a:latin typeface="Times New Roman" panose="02020603050405020304" pitchFamily="18" charset="0"/>
                          <a:ea typeface="宋体" panose="02010600030101010101" pitchFamily="2" charset="-122"/>
                        </a:rPr>
                        <a:t>65-nodes</a:t>
                      </a:r>
                      <a:r>
                        <a:rPr lang="en-US" sz="1700" baseline="0" dirty="0">
                          <a:effectLst/>
                          <a:latin typeface="Times New Roman" panose="02020603050405020304" pitchFamily="18" charset="0"/>
                          <a:ea typeface="宋体" panose="02010600030101010101" pitchFamily="2" charset="-122"/>
                        </a:rPr>
                        <a:t> SUN Fire Linux Cluster</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0"/>
                  </a:ext>
                </a:extLst>
              </a:tr>
              <a:tr h="278881">
                <a:tc>
                  <a:txBody>
                    <a:bodyPr/>
                    <a:lstStyle/>
                    <a:p>
                      <a:pPr marL="0" marR="0" algn="l">
                        <a:lnSpc>
                          <a:spcPct val="115000"/>
                        </a:lnSpc>
                        <a:spcBef>
                          <a:spcPts val="0"/>
                        </a:spcBef>
                        <a:spcAft>
                          <a:spcPts val="0"/>
                        </a:spcAft>
                      </a:pPr>
                      <a:r>
                        <a:rPr lang="en-US" sz="1300" dirty="0">
                          <a:effectLst/>
                        </a:rPr>
                        <a:t>CPU</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dirty="0">
                          <a:effectLst/>
                        </a:rPr>
                        <a:t>Quad-Core AMD Opteron(tm) Processor 2376 * 2</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1"/>
                  </a:ext>
                </a:extLst>
              </a:tr>
              <a:tr h="232848">
                <a:tc>
                  <a:txBody>
                    <a:bodyPr/>
                    <a:lstStyle/>
                    <a:p>
                      <a:pPr marL="0" marR="0" algn="l">
                        <a:lnSpc>
                          <a:spcPct val="115000"/>
                        </a:lnSpc>
                        <a:spcBef>
                          <a:spcPts val="0"/>
                        </a:spcBef>
                        <a:spcAft>
                          <a:spcPts val="0"/>
                        </a:spcAft>
                      </a:pPr>
                      <a:r>
                        <a:rPr lang="en-US" sz="1300" dirty="0">
                          <a:effectLst/>
                        </a:rPr>
                        <a:t>Memory</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a:effectLst/>
                        </a:rPr>
                        <a:t>4 * 2GB, DDR2 333MHz</a:t>
                      </a:r>
                      <a:endParaRPr lang="en-US" sz="170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2"/>
                  </a:ext>
                </a:extLst>
              </a:tr>
              <a:tr h="232848">
                <a:tc>
                  <a:txBody>
                    <a:bodyPr/>
                    <a:lstStyle/>
                    <a:p>
                      <a:pPr marL="0" marR="0" algn="l">
                        <a:lnSpc>
                          <a:spcPct val="115000"/>
                        </a:lnSpc>
                        <a:spcBef>
                          <a:spcPts val="0"/>
                        </a:spcBef>
                        <a:spcAft>
                          <a:spcPts val="0"/>
                        </a:spcAft>
                      </a:pPr>
                      <a:r>
                        <a:rPr lang="en-US" sz="1300" dirty="0">
                          <a:effectLst/>
                        </a:rPr>
                        <a:t>Network</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dirty="0">
                          <a:effectLst/>
                        </a:rPr>
                        <a:t>1 </a:t>
                      </a:r>
                      <a:r>
                        <a:rPr lang="en-US" sz="1300" dirty="0" err="1">
                          <a:effectLst/>
                        </a:rPr>
                        <a:t>Gbps</a:t>
                      </a:r>
                      <a:r>
                        <a:rPr lang="en-US" sz="1300" dirty="0">
                          <a:effectLst/>
                        </a:rPr>
                        <a:t> Ethernet</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3"/>
                  </a:ext>
                </a:extLst>
              </a:tr>
              <a:tr h="465056">
                <a:tc>
                  <a:txBody>
                    <a:bodyPr/>
                    <a:lstStyle/>
                    <a:p>
                      <a:pPr marL="0" marR="0" algn="l">
                        <a:lnSpc>
                          <a:spcPct val="115000"/>
                        </a:lnSpc>
                        <a:spcBef>
                          <a:spcPts val="0"/>
                        </a:spcBef>
                        <a:spcAft>
                          <a:spcPts val="0"/>
                        </a:spcAft>
                      </a:pPr>
                      <a:r>
                        <a:rPr lang="en-US" sz="1300">
                          <a:effectLst/>
                        </a:rPr>
                        <a:t>Storage</a:t>
                      </a:r>
                      <a:endParaRPr lang="en-US" sz="170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dirty="0">
                          <a:effectLst/>
                        </a:rPr>
                        <a:t>HDD: Seagate</a:t>
                      </a:r>
                      <a:r>
                        <a:rPr lang="en-US" sz="1300" baseline="0" dirty="0">
                          <a:effectLst/>
                        </a:rPr>
                        <a:t> </a:t>
                      </a:r>
                      <a:r>
                        <a:rPr lang="en-US" sz="1300" dirty="0">
                          <a:effectLst/>
                        </a:rPr>
                        <a:t>SATA II 250GB, 7200RPM</a:t>
                      </a:r>
                    </a:p>
                    <a:p>
                      <a:pPr marL="0" marR="0" algn="l">
                        <a:lnSpc>
                          <a:spcPct val="115000"/>
                        </a:lnSpc>
                        <a:spcBef>
                          <a:spcPts val="0"/>
                        </a:spcBef>
                        <a:spcAft>
                          <a:spcPts val="0"/>
                        </a:spcAft>
                      </a:pPr>
                      <a:r>
                        <a:rPr lang="en-US" sz="1300" dirty="0">
                          <a:effectLst/>
                          <a:latin typeface="Times New Roman" panose="02020603050405020304" pitchFamily="18" charset="0"/>
                          <a:ea typeface="宋体" panose="02010600030101010101" pitchFamily="2" charset="-122"/>
                        </a:rPr>
                        <a:t>SSD:   OCZ PCI-E X4 100GB </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4"/>
                  </a:ext>
                </a:extLst>
              </a:tr>
              <a:tr h="232848">
                <a:tc>
                  <a:txBody>
                    <a:bodyPr/>
                    <a:lstStyle/>
                    <a:p>
                      <a:pPr marL="0" marR="0" algn="l">
                        <a:lnSpc>
                          <a:spcPct val="115000"/>
                        </a:lnSpc>
                        <a:spcBef>
                          <a:spcPts val="0"/>
                        </a:spcBef>
                        <a:spcAft>
                          <a:spcPts val="0"/>
                        </a:spcAft>
                      </a:pPr>
                      <a:r>
                        <a:rPr lang="en-US" sz="1300" dirty="0">
                          <a:effectLst/>
                        </a:rPr>
                        <a:t>OS</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dirty="0">
                          <a:effectLst/>
                        </a:rPr>
                        <a:t>Linux kernel 2.6.28.10</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5"/>
                  </a:ext>
                </a:extLst>
              </a:tr>
              <a:tr h="405623">
                <a:tc>
                  <a:txBody>
                    <a:bodyPr/>
                    <a:lstStyle/>
                    <a:p>
                      <a:pPr marL="0" marR="0" algn="l">
                        <a:lnSpc>
                          <a:spcPct val="115000"/>
                        </a:lnSpc>
                        <a:spcBef>
                          <a:spcPts val="0"/>
                        </a:spcBef>
                        <a:spcAft>
                          <a:spcPts val="0"/>
                        </a:spcAft>
                      </a:pPr>
                      <a:r>
                        <a:rPr lang="en-US" sz="1300">
                          <a:effectLst/>
                        </a:rPr>
                        <a:t>File system</a:t>
                      </a:r>
                      <a:endParaRPr lang="en-US" sz="1700">
                        <a:effectLst/>
                        <a:latin typeface="Times New Roman" panose="02020603050405020304" pitchFamily="18" charset="0"/>
                        <a:ea typeface="宋体" panose="02010600030101010101" pitchFamily="2" charset="-122"/>
                      </a:endParaRPr>
                    </a:p>
                  </a:txBody>
                  <a:tcPr marL="140869" marR="140869" marT="0" marB="0" anchor="ctr"/>
                </a:tc>
                <a:tc>
                  <a:txBody>
                    <a:bodyPr/>
                    <a:lstStyle/>
                    <a:p>
                      <a:pPr marL="0" marR="0" algn="l">
                        <a:lnSpc>
                          <a:spcPct val="115000"/>
                        </a:lnSpc>
                        <a:spcBef>
                          <a:spcPts val="0"/>
                        </a:spcBef>
                        <a:spcAft>
                          <a:spcPts val="0"/>
                        </a:spcAft>
                      </a:pPr>
                      <a:r>
                        <a:rPr lang="en-US" sz="1300" dirty="0">
                          <a:effectLst/>
                        </a:rPr>
                        <a:t>PVFS2 2.8.2</a:t>
                      </a:r>
                      <a:endParaRPr lang="en-US" sz="1700" dirty="0">
                        <a:effectLst/>
                        <a:latin typeface="Times New Roman" panose="02020603050405020304" pitchFamily="18" charset="0"/>
                        <a:ea typeface="宋体" panose="02010600030101010101" pitchFamily="2" charset="-122"/>
                      </a:endParaRPr>
                    </a:p>
                  </a:txBody>
                  <a:tcPr marL="140869" marR="140869" marT="0" marB="0" anchor="ctr"/>
                </a:tc>
                <a:extLst>
                  <a:ext uri="{0D108BD9-81ED-4DB2-BD59-A6C34878D82A}">
                    <a16:rowId xmlns:a16="http://schemas.microsoft.com/office/drawing/2014/main" val="10006"/>
                  </a:ext>
                </a:extLst>
              </a:tr>
            </a:tbl>
          </a:graphicData>
        </a:graphic>
      </p:graphicFrame>
      <p:sp>
        <p:nvSpPr>
          <p:cNvPr id="6" name="TextBox 5"/>
          <p:cNvSpPr txBox="1"/>
          <p:nvPr/>
        </p:nvSpPr>
        <p:spPr>
          <a:xfrm>
            <a:off x="1225111" y="4257724"/>
            <a:ext cx="8856984" cy="1200329"/>
          </a:xfrm>
          <a:prstGeom prst="rect">
            <a:avLst/>
          </a:prstGeom>
          <a:noFill/>
        </p:spPr>
        <p:txBody>
          <a:bodyPr wrap="square" rtlCol="0">
            <a:spAutoFit/>
          </a:bodyPr>
          <a:lstStyle/>
          <a:p>
            <a:pPr algn="l"/>
            <a:r>
              <a:rPr lang="en-US" dirty="0"/>
              <a:t>1: 32 computing nodes, eight HServers, four </a:t>
            </a:r>
            <a:r>
              <a:rPr lang="en-US" altLang="zh-CN" dirty="0" err="1"/>
              <a:t>C</a:t>
            </a:r>
            <a:r>
              <a:rPr lang="en-US" dirty="0" err="1"/>
              <a:t>Servers</a:t>
            </a:r>
            <a:endParaRPr lang="en-US" dirty="0"/>
          </a:p>
          <a:p>
            <a:pPr algn="l"/>
            <a:r>
              <a:rPr lang="en-US" dirty="0"/>
              <a:t>2: Stock system w/o S4D-Cache enabled</a:t>
            </a:r>
          </a:p>
          <a:p>
            <a:pPr algn="l"/>
            <a:r>
              <a:rPr lang="en-US" dirty="0"/>
              <a:t>3: When S4D-Cache is enabled, the cache capacity is set to 20% of the application's data size.</a:t>
            </a:r>
          </a:p>
          <a:p>
            <a:endParaRPr lang="en-US" dirty="0"/>
          </a:p>
        </p:txBody>
      </p:sp>
    </p:spTree>
    <p:extLst>
      <p:ext uri="{BB962C8B-B14F-4D97-AF65-F5344CB8AC3E}">
        <p14:creationId xmlns:p14="http://schemas.microsoft.com/office/powerpoint/2010/main" val="40521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IOR</a:t>
            </a:r>
          </a:p>
          <a:p>
            <a:pPr lvl="1"/>
            <a:r>
              <a:rPr lang="en-US" dirty="0"/>
              <a:t>10 instances of IOR</a:t>
            </a:r>
          </a:p>
          <a:p>
            <a:pPr lvl="2"/>
            <a:r>
              <a:rPr lang="en-US" dirty="0"/>
              <a:t>six issue sequential I/O requests</a:t>
            </a:r>
          </a:p>
          <a:p>
            <a:pPr lvl="2"/>
            <a:r>
              <a:rPr lang="en-US" dirty="0"/>
              <a:t>remaining send random I/O requests </a:t>
            </a:r>
          </a:p>
          <a:p>
            <a:pPr lvl="1"/>
            <a:r>
              <a:rPr lang="en-US" dirty="0"/>
              <a:t>In each instance, default parameters</a:t>
            </a:r>
          </a:p>
          <a:p>
            <a:pPr lvl="2"/>
            <a:r>
              <a:rPr lang="en-US" dirty="0"/>
              <a:t>Access a shared 2GB file</a:t>
            </a:r>
          </a:p>
          <a:p>
            <a:pPr lvl="2"/>
            <a:r>
              <a:rPr lang="en-US" dirty="0"/>
              <a:t>32 processes</a:t>
            </a:r>
          </a:p>
          <a:p>
            <a:pPr lvl="2"/>
            <a:r>
              <a:rPr lang="en-US" dirty="0"/>
              <a:t>request size is kept to 16KB</a:t>
            </a:r>
          </a:p>
          <a:p>
            <a:r>
              <a:rPr lang="en-US" dirty="0"/>
              <a:t>HPIO</a:t>
            </a:r>
          </a:p>
          <a:p>
            <a:r>
              <a:rPr lang="en-US" dirty="0"/>
              <a:t>MPI-Tile-IO</a:t>
            </a:r>
          </a:p>
          <a:p>
            <a:endParaRPr lang="en-US" dirty="0"/>
          </a:p>
        </p:txBody>
      </p:sp>
      <p:sp>
        <p:nvSpPr>
          <p:cNvPr id="3" name="Title 2"/>
          <p:cNvSpPr>
            <a:spLocks noGrp="1"/>
          </p:cNvSpPr>
          <p:nvPr>
            <p:ph type="title"/>
          </p:nvPr>
        </p:nvSpPr>
        <p:spPr/>
        <p:txBody>
          <a:bodyPr/>
          <a:lstStyle/>
          <a:p>
            <a:r>
              <a:rPr lang="en-US" altLang="zh-CN" dirty="0"/>
              <a:t>Benchmarks</a:t>
            </a:r>
            <a:endParaRPr lang="en-US" dirty="0"/>
          </a:p>
        </p:txBody>
      </p:sp>
    </p:spTree>
    <p:extLst>
      <p:ext uri="{BB962C8B-B14F-4D97-AF65-F5344CB8AC3E}">
        <p14:creationId xmlns:p14="http://schemas.microsoft.com/office/powerpoint/2010/main" val="84676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a:t>
            </a:r>
            <a:r>
              <a:rPr lang="en-US" altLang="zh-CN" dirty="0"/>
              <a:t>ile and storage system</a:t>
            </a:r>
          </a:p>
          <a:p>
            <a:r>
              <a:rPr lang="en-US" dirty="0"/>
              <a:t>H</a:t>
            </a:r>
            <a:r>
              <a:rPr lang="en-US" altLang="zh-CN" dirty="0"/>
              <a:t>igh performance computing</a:t>
            </a:r>
            <a:r>
              <a:rPr lang="zh-CN" altLang="en-US" dirty="0"/>
              <a:t> </a:t>
            </a:r>
            <a:r>
              <a:rPr lang="en-US" altLang="zh-CN" dirty="0"/>
              <a:t>system</a:t>
            </a:r>
          </a:p>
          <a:p>
            <a:r>
              <a:rPr lang="en-US" dirty="0"/>
              <a:t>Cloud </a:t>
            </a:r>
            <a:r>
              <a:rPr lang="en-US" altLang="zh-CN" dirty="0"/>
              <a:t>computing</a:t>
            </a:r>
          </a:p>
          <a:p>
            <a:r>
              <a:rPr lang="en-US" dirty="0"/>
              <a:t>Big data processing</a:t>
            </a:r>
          </a:p>
        </p:txBody>
      </p:sp>
      <p:sp>
        <p:nvSpPr>
          <p:cNvPr id="3" name="Title 2"/>
          <p:cNvSpPr>
            <a:spLocks noGrp="1"/>
          </p:cNvSpPr>
          <p:nvPr>
            <p:ph type="title"/>
          </p:nvPr>
        </p:nvSpPr>
        <p:spPr>
          <a:xfrm>
            <a:off x="5060" y="108001"/>
            <a:ext cx="8233627" cy="750887"/>
          </a:xfrm>
        </p:spPr>
        <p:txBody>
          <a:bodyPr/>
          <a:lstStyle/>
          <a:p>
            <a:pPr algn="l"/>
            <a:r>
              <a:rPr lang="en-US" altLang="zh-CN" sz="3515" kern="1200" dirty="0"/>
              <a:t>My</a:t>
            </a:r>
            <a:r>
              <a:rPr lang="zh-CN" altLang="en-US" sz="3515" kern="1200" dirty="0"/>
              <a:t> </a:t>
            </a:r>
            <a:r>
              <a:rPr lang="en-US" altLang="zh-CN" sz="3515" kern="1200" dirty="0"/>
              <a:t>Research Interests</a:t>
            </a:r>
          </a:p>
        </p:txBody>
      </p:sp>
      <p:pic>
        <p:nvPicPr>
          <p:cNvPr id="5" name="Picture 4"/>
          <p:cNvPicPr>
            <a:picLocks noChangeAspect="1"/>
          </p:cNvPicPr>
          <p:nvPr/>
        </p:nvPicPr>
        <p:blipFill>
          <a:blip r:embed="rId2"/>
          <a:stretch>
            <a:fillRect/>
          </a:stretch>
        </p:blipFill>
        <p:spPr>
          <a:xfrm>
            <a:off x="1964466" y="3464223"/>
            <a:ext cx="7506350" cy="23395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Varying Request Sizes</a:t>
            </a:r>
            <a:endParaRPr lang="en-US" dirty="0"/>
          </a:p>
        </p:txBody>
      </p:sp>
      <p:sp>
        <p:nvSpPr>
          <p:cNvPr id="5" name="Content Placeholder 2"/>
          <p:cNvSpPr txBox="1">
            <a:spLocks/>
          </p:cNvSpPr>
          <p:nvPr/>
        </p:nvSpPr>
        <p:spPr bwMode="auto">
          <a:xfrm>
            <a:off x="1243464" y="3969692"/>
            <a:ext cx="9069952" cy="1435246"/>
          </a:xfrm>
          <a:prstGeom prst="rect">
            <a:avLst/>
          </a:prstGeom>
          <a:noFill/>
          <a:ln w="9525">
            <a:noFill/>
            <a:miter lim="800000"/>
          </a:ln>
        </p:spPr>
        <p:txBody>
          <a:bodyPr vert="horz" wrap="square" lIns="91440" tIns="45720" rIns="91440" bIns="45720" numCol="1" anchor="t" anchorCtr="0" compatLnSpc="1">
            <a:normAutofit fontScale="77500" lnSpcReduction="20000"/>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kern="0" dirty="0"/>
              <a:t>For small requests, S4D-Cache significantly improve the I</a:t>
            </a:r>
            <a:r>
              <a:rPr lang="en-US" altLang="zh-CN" kern="0" dirty="0"/>
              <a:t>/O performance</a:t>
            </a:r>
            <a:endParaRPr lang="en-US" kern="0" dirty="0"/>
          </a:p>
          <a:p>
            <a:r>
              <a:rPr lang="en-US" kern="0" dirty="0"/>
              <a:t>For large requests, less performance gains can be obtained</a:t>
            </a:r>
          </a:p>
          <a:p>
            <a:r>
              <a:rPr lang="en-US" kern="0" dirty="0"/>
              <a:t>Read</a:t>
            </a:r>
            <a:r>
              <a:rPr lang="en-US" altLang="zh-CN" kern="0" dirty="0"/>
              <a:t>s</a:t>
            </a:r>
            <a:r>
              <a:rPr lang="en-US" kern="0" dirty="0"/>
              <a:t> ha</a:t>
            </a:r>
            <a:r>
              <a:rPr lang="en-US" altLang="zh-CN" kern="0" dirty="0"/>
              <a:t>ve</a:t>
            </a:r>
            <a:r>
              <a:rPr lang="en-US" kern="0" dirty="0"/>
              <a:t> similar trend</a:t>
            </a:r>
            <a:r>
              <a:rPr lang="zh-CN" altLang="en-US" kern="0" dirty="0"/>
              <a:t> </a:t>
            </a:r>
            <a:r>
              <a:rPr lang="en-US" altLang="zh-CN" kern="0" dirty="0"/>
              <a:t>as</a:t>
            </a:r>
            <a:r>
              <a:rPr lang="zh-CN" altLang="en-US" kern="0" dirty="0"/>
              <a:t> </a:t>
            </a:r>
            <a:r>
              <a:rPr lang="en-US" altLang="zh-CN" kern="0" dirty="0"/>
              <a:t>writes</a:t>
            </a:r>
            <a:endParaRPr lang="en-US" kern="0" dirty="0"/>
          </a:p>
        </p:txBody>
      </p:sp>
      <p:sp>
        <p:nvSpPr>
          <p:cNvPr id="6" name="TextBox 5"/>
          <p:cNvSpPr txBox="1"/>
          <p:nvPr/>
        </p:nvSpPr>
        <p:spPr>
          <a:xfrm>
            <a:off x="2534632" y="1089372"/>
            <a:ext cx="1525513" cy="369332"/>
          </a:xfrm>
          <a:prstGeom prst="rect">
            <a:avLst/>
          </a:prstGeom>
          <a:noFill/>
        </p:spPr>
        <p:txBody>
          <a:bodyPr wrap="square" rtlCol="0">
            <a:spAutoFit/>
          </a:bodyPr>
          <a:lstStyle/>
          <a:p>
            <a:r>
              <a:rPr lang="en-US" dirty="0">
                <a:solidFill>
                  <a:srgbClr val="0000FF"/>
                </a:solidFill>
              </a:rPr>
              <a:t>Write</a:t>
            </a:r>
          </a:p>
        </p:txBody>
      </p:sp>
      <p:sp>
        <p:nvSpPr>
          <p:cNvPr id="7" name="TextBox 6"/>
          <p:cNvSpPr txBox="1"/>
          <p:nvPr/>
        </p:nvSpPr>
        <p:spPr>
          <a:xfrm>
            <a:off x="7577112" y="1017364"/>
            <a:ext cx="1525513" cy="369332"/>
          </a:xfrm>
          <a:prstGeom prst="rect">
            <a:avLst/>
          </a:prstGeom>
          <a:noFill/>
        </p:spPr>
        <p:txBody>
          <a:bodyPr wrap="square" rtlCol="0">
            <a:spAutoFit/>
          </a:bodyPr>
          <a:lstStyle/>
          <a:p>
            <a:r>
              <a:rPr lang="en-US" dirty="0">
                <a:solidFill>
                  <a:srgbClr val="0000FF"/>
                </a:solidFill>
              </a:rPr>
              <a:t>Read</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400" y="1397135"/>
            <a:ext cx="3882450" cy="235653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6012" y="1413304"/>
            <a:ext cx="3931030" cy="2340363"/>
          </a:xfrm>
          <a:prstGeom prst="rect">
            <a:avLst/>
          </a:prstGeom>
        </p:spPr>
      </p:pic>
    </p:spTree>
    <p:extLst>
      <p:ext uri="{BB962C8B-B14F-4D97-AF65-F5344CB8AC3E}">
        <p14:creationId xmlns:p14="http://schemas.microsoft.com/office/powerpoint/2010/main" val="27351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1310142"/>
              </p:ext>
            </p:extLst>
          </p:nvPr>
        </p:nvGraphicFramePr>
        <p:xfrm>
          <a:off x="1600448" y="2169491"/>
          <a:ext cx="7416824" cy="2103120"/>
        </p:xfrm>
        <a:graphic>
          <a:graphicData uri="http://schemas.openxmlformats.org/drawingml/2006/table">
            <a:tbl>
              <a:tblPr firstRow="1" bandRow="1">
                <a:tableStyleId>{5C22544A-7EE6-4342-B048-85BDC9FD1C3A}</a:tableStyleId>
              </a:tblPr>
              <a:tblGrid>
                <a:gridCol w="2415038">
                  <a:extLst>
                    <a:ext uri="{9D8B030D-6E8A-4147-A177-3AD203B41FA5}">
                      <a16:colId xmlns:a16="http://schemas.microsoft.com/office/drawing/2014/main" val="20000"/>
                    </a:ext>
                  </a:extLst>
                </a:gridCol>
                <a:gridCol w="2409498">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591718">
                <a:tc>
                  <a:txBody>
                    <a:bodyPr/>
                    <a:lstStyle/>
                    <a:p>
                      <a:r>
                        <a:rPr lang="en-US" altLang="zh-CN" sz="1800" b="1" kern="1200" dirty="0">
                          <a:solidFill>
                            <a:schemeClr val="lt1"/>
                          </a:solidFill>
                          <a:effectLst/>
                          <a:latin typeface="+mn-lt"/>
                          <a:ea typeface="+mn-ea"/>
                          <a:cs typeface="+mn-cs"/>
                        </a:rPr>
                        <a:t>Request</a:t>
                      </a:r>
                      <a:r>
                        <a:rPr lang="zh-CN" altLang="en-US" sz="1800" b="1" kern="1200" dirty="0">
                          <a:solidFill>
                            <a:schemeClr val="lt1"/>
                          </a:solidFill>
                          <a:effectLst/>
                          <a:latin typeface="+mn-lt"/>
                          <a:ea typeface="+mn-ea"/>
                          <a:cs typeface="+mn-cs"/>
                        </a:rPr>
                        <a:t> </a:t>
                      </a:r>
                      <a:r>
                        <a:rPr lang="en-US" altLang="zh-CN" sz="1800" b="1" kern="1200" dirty="0">
                          <a:solidFill>
                            <a:schemeClr val="lt1"/>
                          </a:solidFill>
                          <a:effectLst/>
                          <a:latin typeface="+mn-lt"/>
                          <a:ea typeface="+mn-ea"/>
                          <a:cs typeface="+mn-cs"/>
                        </a:rPr>
                        <a:t>Size</a:t>
                      </a:r>
                      <a:endParaRPr lang="en-US" sz="1800" b="1" kern="1200" dirty="0">
                        <a:solidFill>
                          <a:schemeClr val="lt1"/>
                        </a:solidFill>
                        <a:effectLst/>
                        <a:latin typeface="+mn-lt"/>
                        <a:ea typeface="+mn-ea"/>
                        <a:cs typeface="+mn-cs"/>
                      </a:endParaRPr>
                    </a:p>
                    <a:p>
                      <a:endParaRPr lang="en-US" dirty="0"/>
                    </a:p>
                  </a:txBody>
                  <a:tcPr/>
                </a:tc>
                <a:tc>
                  <a:txBody>
                    <a:bodyPr/>
                    <a:lstStyle/>
                    <a:p>
                      <a:pPr marL="0" marR="0" indent="0" algn="l" defTabSz="913765"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Selective(MB/s</a:t>
                      </a:r>
                      <a:r>
                        <a:rPr lang="en-US" altLang="zh-CN" sz="1800" b="1" kern="1200" dirty="0">
                          <a:solidFill>
                            <a:schemeClr val="lt1"/>
                          </a:solidFill>
                          <a:effectLst/>
                          <a:latin typeface="+mn-lt"/>
                          <a:ea typeface="+mn-ea"/>
                          <a:cs typeface="+mn-cs"/>
                        </a:rPr>
                        <a:t>)</a:t>
                      </a:r>
                      <a:endParaRPr lang="en-US" sz="1800" b="1" kern="1200" dirty="0">
                        <a:solidFill>
                          <a:schemeClr val="lt1"/>
                        </a:solidFill>
                        <a:effectLst/>
                        <a:latin typeface="+mn-lt"/>
                        <a:ea typeface="+mn-ea"/>
                        <a:cs typeface="+mn-cs"/>
                      </a:endParaRPr>
                    </a:p>
                    <a:p>
                      <a:endParaRPr lang="en-US" dirty="0"/>
                    </a:p>
                  </a:txBody>
                  <a:tcPr/>
                </a:tc>
                <a:tc>
                  <a:txBody>
                    <a:bodyPr/>
                    <a:lstStyle/>
                    <a:p>
                      <a:r>
                        <a:rPr lang="en-US" sz="1800" b="1" kern="1200" dirty="0">
                          <a:solidFill>
                            <a:schemeClr val="lt1"/>
                          </a:solidFill>
                          <a:effectLst/>
                          <a:latin typeface="+mn-lt"/>
                          <a:ea typeface="+mn-ea"/>
                          <a:cs typeface="+mn-cs"/>
                        </a:rPr>
                        <a:t>Non-selective(MB/s)</a:t>
                      </a:r>
                      <a:endParaRPr lang="en-US" dirty="0"/>
                    </a:p>
                  </a:txBody>
                  <a:tcPr/>
                </a:tc>
                <a:extLst>
                  <a:ext uri="{0D108BD9-81ED-4DB2-BD59-A6C34878D82A}">
                    <a16:rowId xmlns:a16="http://schemas.microsoft.com/office/drawing/2014/main" val="10000"/>
                  </a:ext>
                </a:extLst>
              </a:tr>
              <a:tr h="338125">
                <a:tc>
                  <a:txBody>
                    <a:bodyPr/>
                    <a:lstStyle/>
                    <a:p>
                      <a:r>
                        <a:rPr lang="en-US" altLang="zh-CN" dirty="0"/>
                        <a:t>8KB</a:t>
                      </a:r>
                      <a:endParaRPr lang="en-US" dirty="0"/>
                    </a:p>
                  </a:txBody>
                  <a:tcPr/>
                </a:tc>
                <a:tc>
                  <a:txBody>
                    <a:bodyPr/>
                    <a:lstStyle/>
                    <a:p>
                      <a:pPr algn="ctr"/>
                      <a:r>
                        <a:rPr lang="en-US" altLang="zh-CN" dirty="0"/>
                        <a:t>60.6</a:t>
                      </a:r>
                      <a:endParaRPr lang="en-US" dirty="0"/>
                    </a:p>
                  </a:txBody>
                  <a:tcPr/>
                </a:tc>
                <a:tc>
                  <a:txBody>
                    <a:bodyPr/>
                    <a:lstStyle/>
                    <a:p>
                      <a:pPr algn="ctr"/>
                      <a:r>
                        <a:rPr lang="en-US" altLang="zh-CN" dirty="0"/>
                        <a:t>56.1</a:t>
                      </a:r>
                      <a:endParaRPr lang="en-US" dirty="0"/>
                    </a:p>
                  </a:txBody>
                  <a:tcPr/>
                </a:tc>
                <a:extLst>
                  <a:ext uri="{0D108BD9-81ED-4DB2-BD59-A6C34878D82A}">
                    <a16:rowId xmlns:a16="http://schemas.microsoft.com/office/drawing/2014/main" val="10001"/>
                  </a:ext>
                </a:extLst>
              </a:tr>
              <a:tr h="338125">
                <a:tc>
                  <a:txBody>
                    <a:bodyPr/>
                    <a:lstStyle/>
                    <a:p>
                      <a:r>
                        <a:rPr lang="en-US" altLang="zh-CN" dirty="0"/>
                        <a:t>64KB</a:t>
                      </a:r>
                      <a:endParaRPr lang="en-US" dirty="0"/>
                    </a:p>
                  </a:txBody>
                  <a:tcPr/>
                </a:tc>
                <a:tc>
                  <a:txBody>
                    <a:bodyPr/>
                    <a:lstStyle/>
                    <a:p>
                      <a:pPr algn="ctr"/>
                      <a:r>
                        <a:rPr lang="en-US" altLang="zh-CN" dirty="0"/>
                        <a:t>136.1</a:t>
                      </a:r>
                      <a:endParaRPr lang="en-US" dirty="0"/>
                    </a:p>
                  </a:txBody>
                  <a:tcPr/>
                </a:tc>
                <a:tc>
                  <a:txBody>
                    <a:bodyPr/>
                    <a:lstStyle/>
                    <a:p>
                      <a:pPr algn="ctr"/>
                      <a:r>
                        <a:rPr lang="en-US" altLang="zh-CN" dirty="0"/>
                        <a:t>127.3</a:t>
                      </a:r>
                      <a:endParaRPr lang="en-US" dirty="0"/>
                    </a:p>
                  </a:txBody>
                  <a:tcPr/>
                </a:tc>
                <a:extLst>
                  <a:ext uri="{0D108BD9-81ED-4DB2-BD59-A6C34878D82A}">
                    <a16:rowId xmlns:a16="http://schemas.microsoft.com/office/drawing/2014/main" val="10002"/>
                  </a:ext>
                </a:extLst>
              </a:tr>
              <a:tr h="338125">
                <a:tc>
                  <a:txBody>
                    <a:bodyPr/>
                    <a:lstStyle/>
                    <a:p>
                      <a:r>
                        <a:rPr lang="en-US" altLang="zh-CN" dirty="0"/>
                        <a:t>512KB</a:t>
                      </a:r>
                      <a:endParaRPr lang="en-US" dirty="0"/>
                    </a:p>
                  </a:txBody>
                  <a:tcPr/>
                </a:tc>
                <a:tc>
                  <a:txBody>
                    <a:bodyPr/>
                    <a:lstStyle/>
                    <a:p>
                      <a:pPr algn="ctr"/>
                      <a:r>
                        <a:rPr lang="en-US" altLang="zh-CN" dirty="0"/>
                        <a:t>230.9</a:t>
                      </a:r>
                      <a:endParaRPr lang="en-US" dirty="0"/>
                    </a:p>
                  </a:txBody>
                  <a:tcPr/>
                </a:tc>
                <a:tc>
                  <a:txBody>
                    <a:bodyPr/>
                    <a:lstStyle/>
                    <a:p>
                      <a:pPr algn="ctr"/>
                      <a:r>
                        <a:rPr lang="en-US" altLang="zh-CN" dirty="0"/>
                        <a:t>21.4</a:t>
                      </a:r>
                      <a:endParaRPr lang="en-US" dirty="0"/>
                    </a:p>
                  </a:txBody>
                  <a:tcPr/>
                </a:tc>
                <a:extLst>
                  <a:ext uri="{0D108BD9-81ED-4DB2-BD59-A6C34878D82A}">
                    <a16:rowId xmlns:a16="http://schemas.microsoft.com/office/drawing/2014/main" val="10003"/>
                  </a:ext>
                </a:extLst>
              </a:tr>
              <a:tr h="338125">
                <a:tc>
                  <a:txBody>
                    <a:bodyPr/>
                    <a:lstStyle/>
                    <a:p>
                      <a:r>
                        <a:rPr lang="en-US" altLang="zh-CN" dirty="0"/>
                        <a:t>4KB</a:t>
                      </a:r>
                      <a:endParaRPr lang="en-US" dirty="0"/>
                    </a:p>
                  </a:txBody>
                  <a:tcPr/>
                </a:tc>
                <a:tc>
                  <a:txBody>
                    <a:bodyPr/>
                    <a:lstStyle/>
                    <a:p>
                      <a:pPr algn="ctr"/>
                      <a:r>
                        <a:rPr lang="en-US" altLang="zh-CN" dirty="0"/>
                        <a:t>325.2</a:t>
                      </a:r>
                      <a:endParaRPr lang="en-US" dirty="0"/>
                    </a:p>
                  </a:txBody>
                  <a:tcPr/>
                </a:tc>
                <a:tc>
                  <a:txBody>
                    <a:bodyPr/>
                    <a:lstStyle/>
                    <a:p>
                      <a:pPr algn="ctr"/>
                      <a:r>
                        <a:rPr lang="en-US" altLang="zh-CN" dirty="0"/>
                        <a:t>293.5</a:t>
                      </a:r>
                      <a:endParaRPr lang="en-US"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altLang="zh-CN" dirty="0"/>
              <a:t>Selective</a:t>
            </a:r>
            <a:r>
              <a:rPr lang="zh-CN" altLang="en-US" dirty="0"/>
              <a:t> </a:t>
            </a:r>
            <a:r>
              <a:rPr lang="en-US" altLang="zh-CN" dirty="0"/>
              <a:t>vs.</a:t>
            </a:r>
            <a:r>
              <a:rPr lang="zh-CN" altLang="en-US" dirty="0"/>
              <a:t> </a:t>
            </a:r>
            <a:r>
              <a:rPr lang="en-US" altLang="zh-CN" dirty="0"/>
              <a:t>Non-selective</a:t>
            </a:r>
            <a:endParaRPr lang="en-US" dirty="0"/>
          </a:p>
        </p:txBody>
      </p:sp>
      <p:sp>
        <p:nvSpPr>
          <p:cNvPr id="5" name="TextBox 4"/>
          <p:cNvSpPr txBox="1"/>
          <p:nvPr/>
        </p:nvSpPr>
        <p:spPr>
          <a:xfrm>
            <a:off x="376312" y="1637745"/>
            <a:ext cx="9289032" cy="646331"/>
          </a:xfrm>
          <a:prstGeom prst="rect">
            <a:avLst/>
          </a:prstGeom>
          <a:noFill/>
        </p:spPr>
        <p:txBody>
          <a:bodyPr wrap="square" rtlCol="0">
            <a:spAutoFit/>
          </a:bodyPr>
          <a:lstStyle/>
          <a:p>
            <a:r>
              <a:rPr lang="en-US" altLang="zh-CN" dirty="0"/>
              <a:t>Table.</a:t>
            </a:r>
            <a:r>
              <a:rPr lang="zh-CN" altLang="en-US" dirty="0"/>
              <a:t> </a:t>
            </a:r>
            <a:r>
              <a:rPr lang="en-US" dirty="0"/>
              <a:t>Performance comparison of </a:t>
            </a:r>
            <a:r>
              <a:rPr lang="en-US" altLang="zh-CN" dirty="0"/>
              <a:t>selective</a:t>
            </a:r>
            <a:r>
              <a:rPr lang="zh-CN" altLang="en-US" dirty="0"/>
              <a:t> </a:t>
            </a:r>
            <a:r>
              <a:rPr lang="en-US" altLang="zh-CN" dirty="0"/>
              <a:t>(</a:t>
            </a:r>
            <a:r>
              <a:rPr lang="en-US" dirty="0"/>
              <a:t>S</a:t>
            </a:r>
            <a:r>
              <a:rPr lang="en-US" altLang="zh-CN" dirty="0"/>
              <a:t>4D-</a:t>
            </a:r>
            <a:r>
              <a:rPr lang="en-US" dirty="0"/>
              <a:t>C</a:t>
            </a:r>
            <a:r>
              <a:rPr lang="en-US" altLang="zh-CN" dirty="0"/>
              <a:t>ache)</a:t>
            </a:r>
            <a:r>
              <a:rPr lang="zh-CN" altLang="en-US" dirty="0"/>
              <a:t> </a:t>
            </a:r>
            <a:r>
              <a:rPr lang="en-US" dirty="0"/>
              <a:t> and </a:t>
            </a:r>
            <a:r>
              <a:rPr lang="en-US" altLang="zh-CN" dirty="0"/>
              <a:t>non-selective</a:t>
            </a:r>
            <a:r>
              <a:rPr lang="zh-CN" altLang="en-US" dirty="0"/>
              <a:t> </a:t>
            </a:r>
            <a:r>
              <a:rPr lang="en-US" altLang="zh-CN" dirty="0"/>
              <a:t>caching</a:t>
            </a:r>
            <a:r>
              <a:rPr lang="zh-CN" altLang="en-US" dirty="0"/>
              <a:t> </a:t>
            </a:r>
            <a:r>
              <a:rPr lang="en-US" altLang="zh-CN" dirty="0"/>
              <a:t>scheme.</a:t>
            </a:r>
            <a:endParaRPr lang="en-US" dirty="0"/>
          </a:p>
          <a:p>
            <a:endParaRPr lang="en-US" dirty="0"/>
          </a:p>
        </p:txBody>
      </p:sp>
      <p:sp>
        <p:nvSpPr>
          <p:cNvPr id="7" name="Content Placeholder 2"/>
          <p:cNvSpPr txBox="1">
            <a:spLocks/>
          </p:cNvSpPr>
          <p:nvPr/>
        </p:nvSpPr>
        <p:spPr bwMode="auto">
          <a:xfrm>
            <a:off x="736352" y="4689772"/>
            <a:ext cx="9505056" cy="1008112"/>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sz="2400" kern="0" dirty="0"/>
              <a:t>Our selective cache admission policy is more efficient than </a:t>
            </a:r>
            <a:r>
              <a:rPr lang="en-US" altLang="zh-CN" sz="2400" kern="0" dirty="0"/>
              <a:t>traditional</a:t>
            </a:r>
            <a:r>
              <a:rPr lang="zh-CN" altLang="en-US" sz="2400" kern="0" dirty="0"/>
              <a:t> </a:t>
            </a:r>
            <a:r>
              <a:rPr lang="en-US" altLang="zh-CN" sz="2400" kern="0" dirty="0"/>
              <a:t>non-selective</a:t>
            </a:r>
            <a:r>
              <a:rPr lang="zh-CN" altLang="en-US" sz="2400" kern="0" dirty="0"/>
              <a:t> </a:t>
            </a:r>
            <a:r>
              <a:rPr lang="en-US" sz="2400" kern="0" dirty="0"/>
              <a:t>policy</a:t>
            </a:r>
          </a:p>
        </p:txBody>
      </p:sp>
    </p:spTree>
    <p:extLst>
      <p:ext uri="{BB962C8B-B14F-4D97-AF65-F5344CB8AC3E}">
        <p14:creationId xmlns:p14="http://schemas.microsoft.com/office/powerpoint/2010/main" val="12418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Varying Numbers</a:t>
            </a:r>
            <a:r>
              <a:rPr lang="zh-CN" altLang="en-US" dirty="0"/>
              <a:t> </a:t>
            </a:r>
            <a:r>
              <a:rPr lang="en-US" altLang="zh-CN" dirty="0"/>
              <a:t>of</a:t>
            </a:r>
            <a:r>
              <a:rPr lang="zh-CN" altLang="en-US" dirty="0"/>
              <a:t> </a:t>
            </a:r>
            <a:r>
              <a:rPr lang="en-US" altLang="zh-CN" dirty="0"/>
              <a:t>Processes</a:t>
            </a:r>
            <a:endParaRPr lang="en-US" dirty="0"/>
          </a:p>
        </p:txBody>
      </p:sp>
      <p:sp>
        <p:nvSpPr>
          <p:cNvPr id="5" name="Content Placeholder 2"/>
          <p:cNvSpPr txBox="1">
            <a:spLocks/>
          </p:cNvSpPr>
          <p:nvPr/>
        </p:nvSpPr>
        <p:spPr bwMode="auto">
          <a:xfrm>
            <a:off x="1243464" y="3969692"/>
            <a:ext cx="9069952" cy="1435246"/>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pPr>
              <a:lnSpc>
                <a:spcPct val="120000"/>
              </a:lnSpc>
            </a:pPr>
            <a:r>
              <a:rPr lang="en-US" sz="1600" kern="0" dirty="0"/>
              <a:t>S4D-Cache improves the overall I/O bandwidth for various processes</a:t>
            </a:r>
          </a:p>
          <a:p>
            <a:pPr>
              <a:lnSpc>
                <a:spcPct val="120000"/>
              </a:lnSpc>
            </a:pPr>
            <a:r>
              <a:rPr lang="en-US" sz="1600" kern="0" dirty="0"/>
              <a:t>With the number of processes increasing,  bandwidth gets lower because each </a:t>
            </a:r>
            <a:r>
              <a:rPr lang="en-US" altLang="zh-CN" sz="1600" kern="0" dirty="0" err="1"/>
              <a:t>C</a:t>
            </a:r>
            <a:r>
              <a:rPr lang="en-US" sz="1600" kern="0" dirty="0" err="1"/>
              <a:t>Server</a:t>
            </a:r>
            <a:r>
              <a:rPr lang="en-US" sz="1600" kern="0" dirty="0"/>
              <a:t> needs to serve more processes</a:t>
            </a:r>
            <a:r>
              <a:rPr lang="en-US" altLang="zh-CN" sz="1600" kern="0" dirty="0"/>
              <a:t>,</a:t>
            </a:r>
            <a:r>
              <a:rPr lang="zh-CN" altLang="en-US" sz="1600" kern="0" dirty="0"/>
              <a:t> </a:t>
            </a:r>
            <a:r>
              <a:rPr lang="en-US" altLang="zh-CN" sz="1600" kern="0" dirty="0"/>
              <a:t>leading</a:t>
            </a:r>
            <a:r>
              <a:rPr lang="zh-CN" altLang="en-US" sz="1600" kern="0" dirty="0"/>
              <a:t> </a:t>
            </a:r>
            <a:r>
              <a:rPr lang="en-US" altLang="zh-CN" sz="1600" kern="0" dirty="0"/>
              <a:t>to</a:t>
            </a:r>
            <a:r>
              <a:rPr lang="zh-CN" altLang="en-US" sz="1600" kern="0" dirty="0"/>
              <a:t> </a:t>
            </a:r>
            <a:r>
              <a:rPr lang="en-US" altLang="zh-CN" sz="1600" kern="0" dirty="0"/>
              <a:t>severe</a:t>
            </a:r>
            <a:r>
              <a:rPr lang="zh-CN" altLang="en-US" sz="1600" kern="0" dirty="0"/>
              <a:t> </a:t>
            </a:r>
            <a:r>
              <a:rPr lang="en-US" altLang="zh-CN" sz="1600" kern="0" dirty="0"/>
              <a:t>I/O</a:t>
            </a:r>
            <a:r>
              <a:rPr lang="zh-CN" altLang="en-US" sz="1600" kern="0" dirty="0"/>
              <a:t> </a:t>
            </a:r>
            <a:r>
              <a:rPr lang="en-US" altLang="zh-CN" sz="1600" kern="0" dirty="0"/>
              <a:t>contention</a:t>
            </a:r>
            <a:endParaRPr lang="en-US" sz="1600" kern="0" dirty="0"/>
          </a:p>
          <a:p>
            <a:pPr>
              <a:lnSpc>
                <a:spcPct val="120000"/>
              </a:lnSpc>
            </a:pPr>
            <a:r>
              <a:rPr lang="en-US" sz="1600" kern="0" dirty="0"/>
              <a:t>Good scalability in terms of the number of processes</a:t>
            </a:r>
          </a:p>
        </p:txBody>
      </p:sp>
      <p:sp>
        <p:nvSpPr>
          <p:cNvPr id="6" name="TextBox 5"/>
          <p:cNvSpPr txBox="1"/>
          <p:nvPr/>
        </p:nvSpPr>
        <p:spPr>
          <a:xfrm>
            <a:off x="2534632" y="1089372"/>
            <a:ext cx="1525513" cy="369332"/>
          </a:xfrm>
          <a:prstGeom prst="rect">
            <a:avLst/>
          </a:prstGeom>
          <a:noFill/>
        </p:spPr>
        <p:txBody>
          <a:bodyPr wrap="square" rtlCol="0">
            <a:spAutoFit/>
          </a:bodyPr>
          <a:lstStyle/>
          <a:p>
            <a:r>
              <a:rPr lang="en-US" dirty="0">
                <a:solidFill>
                  <a:srgbClr val="0000FF"/>
                </a:solidFill>
              </a:rPr>
              <a:t>Write</a:t>
            </a:r>
          </a:p>
        </p:txBody>
      </p:sp>
      <p:sp>
        <p:nvSpPr>
          <p:cNvPr id="7" name="TextBox 6"/>
          <p:cNvSpPr txBox="1"/>
          <p:nvPr/>
        </p:nvSpPr>
        <p:spPr>
          <a:xfrm>
            <a:off x="7361088" y="1017364"/>
            <a:ext cx="1525513" cy="369332"/>
          </a:xfrm>
          <a:prstGeom prst="rect">
            <a:avLst/>
          </a:prstGeom>
          <a:noFill/>
        </p:spPr>
        <p:txBody>
          <a:bodyPr wrap="square" rtlCol="0">
            <a:spAutoFit/>
          </a:bodyPr>
          <a:lstStyle/>
          <a:p>
            <a:r>
              <a:rPr lang="en-US" dirty="0">
                <a:solidFill>
                  <a:srgbClr val="0000FF"/>
                </a:solidFill>
              </a:rPr>
              <a:t>Read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416" y="1442587"/>
            <a:ext cx="3931380" cy="231705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4944" y="1366418"/>
            <a:ext cx="3952291" cy="2375964"/>
          </a:xfrm>
          <a:prstGeom prst="rect">
            <a:avLst/>
          </a:prstGeom>
        </p:spPr>
      </p:pic>
    </p:spTree>
    <p:extLst>
      <p:ext uri="{BB962C8B-B14F-4D97-AF65-F5344CB8AC3E}">
        <p14:creationId xmlns:p14="http://schemas.microsoft.com/office/powerpoint/2010/main" val="1839552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81261"/>
            <a:ext cx="8176959" cy="720080"/>
          </a:xfrm>
          <a:prstGeom prst="rect">
            <a:avLst/>
          </a:prstGeom>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a:lstStyle>
          <a:p>
            <a:r>
              <a:rPr lang="en-US" kern="0" dirty="0"/>
              <a:t>Varying Numbers of SSD </a:t>
            </a:r>
            <a:r>
              <a:rPr lang="en-US" altLang="zh-CN" kern="0" dirty="0"/>
              <a:t>Nodes</a:t>
            </a:r>
            <a:r>
              <a:rPr lang="en-US" kern="0" dirty="0"/>
              <a:t> </a:t>
            </a:r>
            <a:r>
              <a:rPr lang="en-US" altLang="zh-CN" kern="0" dirty="0"/>
              <a:t>Servers</a:t>
            </a:r>
            <a:endParaRPr lang="en-US" kern="0" dirty="0"/>
          </a:p>
        </p:txBody>
      </p:sp>
      <p:sp>
        <p:nvSpPr>
          <p:cNvPr id="5" name="Content Placeholder 3"/>
          <p:cNvSpPr txBox="1">
            <a:spLocks/>
          </p:cNvSpPr>
          <p:nvPr/>
        </p:nvSpPr>
        <p:spPr>
          <a:xfrm>
            <a:off x="808361" y="4401739"/>
            <a:ext cx="9289032" cy="1570325"/>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sz="2000" kern="0" dirty="0"/>
              <a:t>With the number of </a:t>
            </a:r>
            <a:r>
              <a:rPr lang="en-US" sz="2000" kern="0" dirty="0" err="1"/>
              <a:t>CServers</a:t>
            </a:r>
            <a:r>
              <a:rPr lang="en-US" sz="2000" kern="0" dirty="0"/>
              <a:t> increasing, the I/O bandwidth improves because </a:t>
            </a:r>
            <a:r>
              <a:rPr lang="en-US" sz="2000" kern="0" dirty="0" err="1"/>
              <a:t>CServers</a:t>
            </a:r>
            <a:r>
              <a:rPr lang="en-US" sz="2000" kern="0" dirty="0"/>
              <a:t> provides better random performance. </a:t>
            </a:r>
          </a:p>
          <a:p>
            <a:r>
              <a:rPr lang="en-US" sz="2000" kern="0" dirty="0"/>
              <a:t>The I/O performance only slightly improves when the is above four,  because only a portion of </a:t>
            </a:r>
            <a:r>
              <a:rPr lang="en-US" altLang="zh-CN" sz="2000" kern="0" dirty="0"/>
              <a:t>requests</a:t>
            </a:r>
            <a:r>
              <a:rPr lang="zh-CN" altLang="en-US" sz="2000" kern="0" dirty="0"/>
              <a:t> </a:t>
            </a:r>
            <a:r>
              <a:rPr lang="en-US" altLang="zh-CN" sz="2000" kern="0" dirty="0"/>
              <a:t>are</a:t>
            </a:r>
            <a:r>
              <a:rPr lang="zh-CN" altLang="en-US" sz="2000" kern="0" dirty="0"/>
              <a:t> </a:t>
            </a:r>
            <a:r>
              <a:rPr lang="en-US" sz="2000" kern="0" dirty="0"/>
              <a:t>random and the improvement is bounded to the</a:t>
            </a:r>
            <a:r>
              <a:rPr lang="en-US" altLang="zh-CN" sz="2000" kern="0" dirty="0"/>
              <a:t>m</a:t>
            </a:r>
            <a:r>
              <a:rPr lang="en-US" sz="2000" kern="0" dirty="0"/>
              <a:t>. </a:t>
            </a:r>
          </a:p>
        </p:txBody>
      </p:sp>
      <p:sp>
        <p:nvSpPr>
          <p:cNvPr id="6" name="TextBox 5"/>
          <p:cNvSpPr txBox="1"/>
          <p:nvPr/>
        </p:nvSpPr>
        <p:spPr>
          <a:xfrm>
            <a:off x="2744485" y="1085735"/>
            <a:ext cx="1624806" cy="369332"/>
          </a:xfrm>
          <a:prstGeom prst="rect">
            <a:avLst/>
          </a:prstGeom>
          <a:noFill/>
        </p:spPr>
        <p:txBody>
          <a:bodyPr wrap="square" rtlCol="0">
            <a:spAutoFit/>
          </a:bodyPr>
          <a:lstStyle/>
          <a:p>
            <a:r>
              <a:rPr lang="en-US" dirty="0">
                <a:solidFill>
                  <a:srgbClr val="0000FF"/>
                </a:solidFill>
              </a:rPr>
              <a:t>Write</a:t>
            </a:r>
          </a:p>
        </p:txBody>
      </p:sp>
      <p:sp>
        <p:nvSpPr>
          <p:cNvPr id="7" name="TextBox 6"/>
          <p:cNvSpPr txBox="1"/>
          <p:nvPr/>
        </p:nvSpPr>
        <p:spPr>
          <a:xfrm>
            <a:off x="7217072" y="1085735"/>
            <a:ext cx="1299845" cy="369332"/>
          </a:xfrm>
          <a:prstGeom prst="rect">
            <a:avLst/>
          </a:prstGeom>
          <a:noFill/>
        </p:spPr>
        <p:txBody>
          <a:bodyPr wrap="square" rtlCol="0">
            <a:spAutoFit/>
          </a:bodyPr>
          <a:lstStyle/>
          <a:p>
            <a:r>
              <a:rPr lang="en-US" dirty="0">
                <a:solidFill>
                  <a:srgbClr val="0000FF"/>
                </a:solidFill>
              </a:rPr>
              <a:t>Read</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6537" y="1739461"/>
            <a:ext cx="3980766" cy="239308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588" y="1739461"/>
            <a:ext cx="3980763" cy="2393081"/>
          </a:xfrm>
          <a:prstGeom prst="rect">
            <a:avLst/>
          </a:prstGeom>
        </p:spPr>
      </p:pic>
    </p:spTree>
    <p:extLst>
      <p:ext uri="{BB962C8B-B14F-4D97-AF65-F5344CB8AC3E}">
        <p14:creationId xmlns:p14="http://schemas.microsoft.com/office/powerpoint/2010/main" val="1177916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81261"/>
            <a:ext cx="8176959" cy="720080"/>
          </a:xfrm>
          <a:prstGeom prst="rect">
            <a:avLst/>
          </a:prstGeom>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a:lstStyle>
          <a:p>
            <a:r>
              <a:rPr lang="en-US" altLang="zh-CN" kern="0" dirty="0"/>
              <a:t>HPIO</a:t>
            </a:r>
            <a:endParaRPr lang="en-US" kern="0" dirty="0"/>
          </a:p>
        </p:txBody>
      </p:sp>
      <p:sp>
        <p:nvSpPr>
          <p:cNvPr id="5" name="Content Placeholder 3"/>
          <p:cNvSpPr txBox="1">
            <a:spLocks/>
          </p:cNvSpPr>
          <p:nvPr/>
        </p:nvSpPr>
        <p:spPr>
          <a:xfrm>
            <a:off x="808361" y="4401739"/>
            <a:ext cx="9289032" cy="1570325"/>
          </a:xfrm>
          <a:prstGeom prst="rect">
            <a:avLst/>
          </a:prstGeom>
        </p:spPr>
        <p:txBody>
          <a:bodyPr>
            <a:noAutofit/>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sz="2000" dirty="0"/>
              <a:t>S4D-Cache is effective with respect to HPIO benchmark</a:t>
            </a:r>
          </a:p>
          <a:p>
            <a:r>
              <a:rPr lang="en-US" sz="2000" dirty="0"/>
              <a:t>Improvements for HPIO are not as significant as those for IOR because the workload is not as random as IOR</a:t>
            </a:r>
          </a:p>
        </p:txBody>
      </p:sp>
      <p:sp>
        <p:nvSpPr>
          <p:cNvPr id="6" name="TextBox 5"/>
          <p:cNvSpPr txBox="1"/>
          <p:nvPr/>
        </p:nvSpPr>
        <p:spPr>
          <a:xfrm>
            <a:off x="2744485" y="1085735"/>
            <a:ext cx="1624806" cy="369332"/>
          </a:xfrm>
          <a:prstGeom prst="rect">
            <a:avLst/>
          </a:prstGeom>
          <a:noFill/>
        </p:spPr>
        <p:txBody>
          <a:bodyPr wrap="square" rtlCol="0">
            <a:spAutoFit/>
          </a:bodyPr>
          <a:lstStyle/>
          <a:p>
            <a:r>
              <a:rPr lang="en-US" dirty="0">
                <a:solidFill>
                  <a:srgbClr val="0000FF"/>
                </a:solidFill>
              </a:rPr>
              <a:t>Write</a:t>
            </a:r>
          </a:p>
        </p:txBody>
      </p:sp>
      <p:sp>
        <p:nvSpPr>
          <p:cNvPr id="7" name="TextBox 6"/>
          <p:cNvSpPr txBox="1"/>
          <p:nvPr/>
        </p:nvSpPr>
        <p:spPr>
          <a:xfrm>
            <a:off x="7217072" y="1085735"/>
            <a:ext cx="1299845" cy="369332"/>
          </a:xfrm>
          <a:prstGeom prst="rect">
            <a:avLst/>
          </a:prstGeom>
          <a:noFill/>
        </p:spPr>
        <p:txBody>
          <a:bodyPr wrap="square" rtlCol="0">
            <a:spAutoFit/>
          </a:bodyPr>
          <a:lstStyle/>
          <a:p>
            <a:r>
              <a:rPr lang="en-US" dirty="0">
                <a:solidFill>
                  <a:srgbClr val="0000FF"/>
                </a:solidFill>
              </a:rPr>
              <a:t>Read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56" y="1622293"/>
            <a:ext cx="3882294" cy="235642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349" y="1622293"/>
            <a:ext cx="3744019" cy="2272496"/>
          </a:xfrm>
          <a:prstGeom prst="rect">
            <a:avLst/>
          </a:prstGeom>
        </p:spPr>
      </p:pic>
    </p:spTree>
    <p:extLst>
      <p:ext uri="{BB962C8B-B14F-4D97-AF65-F5344CB8AC3E}">
        <p14:creationId xmlns:p14="http://schemas.microsoft.com/office/powerpoint/2010/main" val="38630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MPI-Tile-IO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400" y="1551563"/>
            <a:ext cx="3738012" cy="22471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9341" y="1551563"/>
            <a:ext cx="3815235" cy="2248599"/>
          </a:xfrm>
          <a:prstGeom prst="rect">
            <a:avLst/>
          </a:prstGeom>
        </p:spPr>
      </p:pic>
      <p:sp>
        <p:nvSpPr>
          <p:cNvPr id="6" name="TextBox 5"/>
          <p:cNvSpPr txBox="1"/>
          <p:nvPr/>
        </p:nvSpPr>
        <p:spPr>
          <a:xfrm>
            <a:off x="2225003" y="1085735"/>
            <a:ext cx="1624806" cy="369332"/>
          </a:xfrm>
          <a:prstGeom prst="rect">
            <a:avLst/>
          </a:prstGeom>
          <a:noFill/>
        </p:spPr>
        <p:txBody>
          <a:bodyPr wrap="square" rtlCol="0">
            <a:spAutoFit/>
          </a:bodyPr>
          <a:lstStyle/>
          <a:p>
            <a:r>
              <a:rPr lang="en-US" dirty="0">
                <a:solidFill>
                  <a:srgbClr val="0000FF"/>
                </a:solidFill>
              </a:rPr>
              <a:t>Write</a:t>
            </a:r>
          </a:p>
        </p:txBody>
      </p:sp>
      <p:sp>
        <p:nvSpPr>
          <p:cNvPr id="7" name="TextBox 6"/>
          <p:cNvSpPr txBox="1"/>
          <p:nvPr/>
        </p:nvSpPr>
        <p:spPr>
          <a:xfrm>
            <a:off x="7649120" y="1045310"/>
            <a:ext cx="1299845" cy="369332"/>
          </a:xfrm>
          <a:prstGeom prst="rect">
            <a:avLst/>
          </a:prstGeom>
          <a:noFill/>
        </p:spPr>
        <p:txBody>
          <a:bodyPr wrap="square" rtlCol="0">
            <a:spAutoFit/>
          </a:bodyPr>
          <a:lstStyle/>
          <a:p>
            <a:r>
              <a:rPr lang="en-US" dirty="0">
                <a:solidFill>
                  <a:srgbClr val="0000FF"/>
                </a:solidFill>
              </a:rPr>
              <a:t>Read</a:t>
            </a:r>
          </a:p>
        </p:txBody>
      </p:sp>
      <p:sp>
        <p:nvSpPr>
          <p:cNvPr id="8" name="Content Placeholder 3"/>
          <p:cNvSpPr>
            <a:spLocks noGrp="1"/>
          </p:cNvSpPr>
          <p:nvPr>
            <p:ph sz="half" idx="4294967295"/>
          </p:nvPr>
        </p:nvSpPr>
        <p:spPr>
          <a:xfrm>
            <a:off x="1096392" y="4170328"/>
            <a:ext cx="8568952" cy="938785"/>
          </a:xfrm>
          <a:prstGeom prst="rect">
            <a:avLst/>
          </a:prstGeom>
        </p:spPr>
        <p:txBody>
          <a:bodyPr/>
          <a:lstStyle/>
          <a:p>
            <a:r>
              <a:rPr lang="en-US" dirty="0"/>
              <a:t>Performance improvement is still significant</a:t>
            </a:r>
          </a:p>
        </p:txBody>
      </p:sp>
    </p:spTree>
    <p:extLst>
      <p:ext uri="{BB962C8B-B14F-4D97-AF65-F5344CB8AC3E}">
        <p14:creationId xmlns:p14="http://schemas.microsoft.com/office/powerpoint/2010/main" val="1746307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78" y="192004"/>
            <a:ext cx="6133281" cy="600435"/>
          </a:xfrm>
        </p:spPr>
        <p:txBody>
          <a:bodyPr/>
          <a:lstStyle/>
          <a:p>
            <a:r>
              <a:rPr lang="en-US" altLang="zh-CN" sz="2400" kern="1200" dirty="0"/>
              <a:t>S4D-Cache</a:t>
            </a:r>
            <a:r>
              <a:rPr lang="zh-CN" altLang="en-US" sz="2400" kern="1200" dirty="0"/>
              <a:t> </a:t>
            </a:r>
            <a:r>
              <a:rPr lang="en-US" altLang="zh-CN" sz="2400" kern="1200" dirty="0"/>
              <a:t>Extension:</a:t>
            </a:r>
            <a:r>
              <a:rPr lang="zh-CN" altLang="en-US" sz="2400" kern="1200" dirty="0"/>
              <a:t> </a:t>
            </a:r>
            <a:r>
              <a:rPr lang="en-US" altLang="zh-CN" sz="2400" kern="1200" dirty="0"/>
              <a:t>SLA-Cache</a:t>
            </a:r>
          </a:p>
        </p:txBody>
      </p:sp>
      <p:sp>
        <p:nvSpPr>
          <p:cNvPr id="5" name="Rectangle 4"/>
          <p:cNvSpPr/>
          <p:nvPr/>
        </p:nvSpPr>
        <p:spPr>
          <a:xfrm>
            <a:off x="2248520" y="5095709"/>
            <a:ext cx="7056784" cy="923330"/>
          </a:xfrm>
          <a:prstGeom prst="rect">
            <a:avLst/>
          </a:prstGeom>
        </p:spPr>
        <p:txBody>
          <a:bodyPr wrap="square">
            <a:spAutoFit/>
          </a:bodyPr>
          <a:lstStyle/>
          <a:p>
            <a:pPr algn="l"/>
            <a:r>
              <a:rPr lang="en-US" dirty="0">
                <a:solidFill>
                  <a:srgbClr val="0000FF"/>
                </a:solidFill>
                <a:latin typeface="Segoe UI" panose="020B0502040204020203" pitchFamily="34" charset="0"/>
              </a:rPr>
              <a:t>S. He, Y. Wang, and X.-H. Sun, "Improving Performance of Parallel I/O Systems through Selective and Layout-Aware SSD Cache," </a:t>
            </a:r>
            <a:r>
              <a:rPr lang="en-US" altLang="zh-CN" dirty="0">
                <a:solidFill>
                  <a:srgbClr val="0000FF"/>
                </a:solidFill>
                <a:latin typeface="Segoe UI" panose="020B0502040204020203" pitchFamily="34" charset="0"/>
              </a:rPr>
              <a:t>IEEE </a:t>
            </a:r>
            <a:r>
              <a:rPr lang="en-US" i="1" dirty="0">
                <a:solidFill>
                  <a:srgbClr val="0000FF"/>
                </a:solidFill>
                <a:latin typeface="Segoe UI" panose="020B0502040204020203" pitchFamily="34" charset="0"/>
              </a:rPr>
              <a:t>TPDS, vol. 27, pp. 2940-2952, 2016.</a:t>
            </a:r>
          </a:p>
        </p:txBody>
      </p:sp>
      <p:pic>
        <p:nvPicPr>
          <p:cNvPr id="6" name="Picture 5"/>
          <p:cNvPicPr>
            <a:picLocks noChangeAspect="1"/>
          </p:cNvPicPr>
          <p:nvPr/>
        </p:nvPicPr>
        <p:blipFill>
          <a:blip r:embed="rId2"/>
          <a:stretch>
            <a:fillRect/>
          </a:stretch>
        </p:blipFill>
        <p:spPr>
          <a:xfrm>
            <a:off x="3112616" y="1305397"/>
            <a:ext cx="5731490" cy="2456353"/>
          </a:xfrm>
          <a:prstGeom prst="rect">
            <a:avLst/>
          </a:prstGeom>
        </p:spPr>
      </p:pic>
      <p:sp>
        <p:nvSpPr>
          <p:cNvPr id="7" name="Rectangle 6"/>
          <p:cNvSpPr/>
          <p:nvPr/>
        </p:nvSpPr>
        <p:spPr>
          <a:xfrm>
            <a:off x="2413965" y="3897685"/>
            <a:ext cx="7128792" cy="646331"/>
          </a:xfrm>
          <a:prstGeom prst="rect">
            <a:avLst/>
          </a:prstGeom>
        </p:spPr>
        <p:txBody>
          <a:bodyPr wrap="square">
            <a:spAutoFit/>
          </a:bodyPr>
          <a:lstStyle/>
          <a:p>
            <a:pPr algn="l"/>
            <a:r>
              <a:rPr lang="en-US" dirty="0">
                <a:latin typeface="NimbusSanL-Regu"/>
              </a:rPr>
              <a:t>(a): Current cache systems are layout-oblivious to</a:t>
            </a:r>
          </a:p>
          <a:p>
            <a:pPr algn="l"/>
            <a:r>
              <a:rPr lang="en-US" dirty="0">
                <a:latin typeface="NimbusSanL-Regu"/>
              </a:rPr>
              <a:t>place cache data. (b) The cache data placement in SLA</a:t>
            </a:r>
            <a:r>
              <a:rPr lang="en-US" altLang="zh-CN" dirty="0">
                <a:latin typeface="NimbusSanL-Regu"/>
              </a:rPr>
              <a:t>-</a:t>
            </a:r>
            <a:r>
              <a:rPr lang="en-US" dirty="0">
                <a:latin typeface="NimbusSanL-Regu"/>
              </a:rPr>
              <a:t>Cache.</a:t>
            </a:r>
            <a:endParaRPr lang="en-US" dirty="0"/>
          </a:p>
        </p:txBody>
      </p:sp>
    </p:spTree>
    <p:extLst>
      <p:ext uri="{BB962C8B-B14F-4D97-AF65-F5344CB8AC3E}">
        <p14:creationId xmlns:p14="http://schemas.microsoft.com/office/powerpoint/2010/main" val="1567741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448320" y="804294"/>
            <a:ext cx="7978616" cy="648419"/>
          </a:xfrm>
        </p:spPr>
        <p:txBody>
          <a:bodyPr>
            <a:normAutofit fontScale="40000" lnSpcReduction="20000"/>
          </a:bodyPr>
          <a:lstStyle/>
          <a:p>
            <a:endParaRPr lang="en-US" dirty="0"/>
          </a:p>
          <a:p>
            <a:r>
              <a:rPr lang="en-US" altLang="zh-CN" sz="5900" dirty="0"/>
              <a:t>Three</a:t>
            </a:r>
            <a:r>
              <a:rPr lang="zh-CN" altLang="en-US" sz="5900" dirty="0"/>
              <a:t> </a:t>
            </a:r>
            <a:r>
              <a:rPr lang="en-US" sz="5900" dirty="0"/>
              <a:t>typical d</a:t>
            </a:r>
            <a:r>
              <a:rPr lang="en-US" altLang="zh-CN" sz="5900" dirty="0"/>
              <a:t>ata</a:t>
            </a:r>
            <a:r>
              <a:rPr lang="en-US" sz="5900" dirty="0"/>
              <a:t> layout schemes</a:t>
            </a:r>
          </a:p>
        </p:txBody>
      </p:sp>
      <p:sp>
        <p:nvSpPr>
          <p:cNvPr id="2" name="Title 1"/>
          <p:cNvSpPr>
            <a:spLocks noGrp="1"/>
          </p:cNvSpPr>
          <p:nvPr>
            <p:ph type="title"/>
          </p:nvPr>
        </p:nvSpPr>
        <p:spPr>
          <a:xfrm>
            <a:off x="-3734" y="158406"/>
            <a:ext cx="8233627" cy="750887"/>
          </a:xfrm>
        </p:spPr>
        <p:txBody>
          <a:bodyPr/>
          <a:lstStyle/>
          <a:p>
            <a:pPr algn="l"/>
            <a:r>
              <a:rPr lang="en-US" altLang="zh-CN" sz="2400" kern="1200" dirty="0"/>
              <a:t>(2)HAS: Heterogeneity-Aware Selective</a:t>
            </a:r>
            <a:r>
              <a:rPr lang="zh-CN" altLang="en-US" sz="2400" kern="1200" dirty="0"/>
              <a:t> </a:t>
            </a:r>
            <a:r>
              <a:rPr lang="en-US" altLang="zh-CN" sz="2400" kern="1200" dirty="0"/>
              <a:t>Layout Scheme</a:t>
            </a:r>
          </a:p>
        </p:txBody>
      </p:sp>
      <p:pic>
        <p:nvPicPr>
          <p:cNvPr id="5" name="Picture 4"/>
          <p:cNvPicPr>
            <a:picLocks noChangeAspect="1"/>
          </p:cNvPicPr>
          <p:nvPr/>
        </p:nvPicPr>
        <p:blipFill>
          <a:blip r:embed="rId3"/>
          <a:stretch>
            <a:fillRect/>
          </a:stretch>
        </p:blipFill>
        <p:spPr>
          <a:xfrm>
            <a:off x="2248520" y="1723157"/>
            <a:ext cx="6925500" cy="3379597"/>
          </a:xfrm>
          <a:prstGeom prst="rect">
            <a:avLst/>
          </a:prstGeom>
        </p:spPr>
      </p:pic>
      <p:sp>
        <p:nvSpPr>
          <p:cNvPr id="3" name="Rectangle 2"/>
          <p:cNvSpPr/>
          <p:nvPr/>
        </p:nvSpPr>
        <p:spPr>
          <a:xfrm>
            <a:off x="1816472" y="5256979"/>
            <a:ext cx="8136904" cy="646331"/>
          </a:xfrm>
          <a:prstGeom prst="rect">
            <a:avLst/>
          </a:prstGeom>
        </p:spPr>
        <p:txBody>
          <a:bodyPr wrap="square">
            <a:spAutoFit/>
          </a:bodyPr>
          <a:lstStyle/>
          <a:p>
            <a:pPr algn="l"/>
            <a:r>
              <a:rPr lang="en-US" dirty="0">
                <a:solidFill>
                  <a:srgbClr val="0000FF"/>
                </a:solidFill>
                <a:latin typeface="Segoe UI" panose="020B0502040204020203" pitchFamily="34" charset="0"/>
              </a:rPr>
              <a:t>S. He, X.-H. Sun, and A. Haider, "HAS: Heterogeneity-Aware Selective Data Layout Scheme for Parallel File Systems on Hybrid Servers," IPDPS2015</a:t>
            </a:r>
            <a:r>
              <a:rPr lang="en-US" i="1" dirty="0">
                <a:solidFill>
                  <a:srgbClr val="0000FF"/>
                </a:solidFill>
                <a:latin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983" y="123508"/>
            <a:ext cx="8982247" cy="750887"/>
          </a:xfrm>
        </p:spPr>
        <p:txBody>
          <a:bodyPr/>
          <a:lstStyle/>
          <a:p>
            <a:pPr algn="l"/>
            <a:r>
              <a:rPr lang="en-US" altLang="zh-CN" sz="3515" kern="1200" dirty="0"/>
              <a:t>Layout and Application</a:t>
            </a:r>
            <a:r>
              <a:rPr lang="zh-CN" altLang="en-US" sz="3515" kern="1200" dirty="0"/>
              <a:t> </a:t>
            </a:r>
            <a:r>
              <a:rPr lang="en-US" altLang="zh-CN" sz="3515" kern="1200" dirty="0"/>
              <a:t>Performance</a:t>
            </a:r>
          </a:p>
        </p:txBody>
      </p:sp>
      <p:pic>
        <p:nvPicPr>
          <p:cNvPr id="4" name="Picture 3"/>
          <p:cNvPicPr>
            <a:picLocks noChangeAspect="1"/>
          </p:cNvPicPr>
          <p:nvPr/>
        </p:nvPicPr>
        <p:blipFill>
          <a:blip r:embed="rId2"/>
          <a:stretch>
            <a:fillRect/>
          </a:stretch>
        </p:blipFill>
        <p:spPr>
          <a:xfrm>
            <a:off x="2261880" y="1889005"/>
            <a:ext cx="3299008" cy="2926080"/>
          </a:xfrm>
          <a:prstGeom prst="rect">
            <a:avLst/>
          </a:prstGeom>
        </p:spPr>
      </p:pic>
      <p:pic>
        <p:nvPicPr>
          <p:cNvPr id="5" name="Picture 4"/>
          <p:cNvPicPr>
            <a:picLocks noChangeAspect="1"/>
          </p:cNvPicPr>
          <p:nvPr/>
        </p:nvPicPr>
        <p:blipFill>
          <a:blip r:embed="rId3"/>
          <a:stretch>
            <a:fillRect/>
          </a:stretch>
        </p:blipFill>
        <p:spPr>
          <a:xfrm>
            <a:off x="5704904" y="1907708"/>
            <a:ext cx="3380800" cy="2926080"/>
          </a:xfrm>
          <a:prstGeom prst="rect">
            <a:avLst/>
          </a:prstGeom>
        </p:spPr>
      </p:pic>
      <p:sp>
        <p:nvSpPr>
          <p:cNvPr id="6" name="Rectangle 5"/>
          <p:cNvSpPr/>
          <p:nvPr/>
        </p:nvSpPr>
        <p:spPr>
          <a:xfrm>
            <a:off x="2320528" y="5123562"/>
            <a:ext cx="7344816" cy="646331"/>
          </a:xfrm>
          <a:prstGeom prst="rect">
            <a:avLst/>
          </a:prstGeom>
        </p:spPr>
        <p:txBody>
          <a:bodyPr wrap="square">
            <a:spAutoFit/>
          </a:bodyPr>
          <a:lstStyle/>
          <a:p>
            <a:pPr algn="l"/>
            <a:r>
              <a:rPr lang="en-US" dirty="0">
                <a:solidFill>
                  <a:srgbClr val="0000FF"/>
                </a:solidFill>
                <a:latin typeface="Segoe UI" panose="020B0502040204020203" pitchFamily="34" charset="0"/>
              </a:rPr>
              <a:t>H. Song, Y. Yin, Y. Chen, and X.-H. Sun, "A Cost-Intelligent Application-Specific Data Layout Scheme for Parallel File Systems," </a:t>
            </a:r>
            <a:r>
              <a:rPr lang="en-US" altLang="zh-CN" dirty="0">
                <a:solidFill>
                  <a:srgbClr val="0000FF"/>
                </a:solidFill>
                <a:latin typeface="Segoe UI" panose="020B0502040204020203" pitchFamily="34" charset="0"/>
              </a:rPr>
              <a:t>HPDC2011</a:t>
            </a:r>
            <a:r>
              <a:rPr lang="en-US" i="1" dirty="0">
                <a:solidFill>
                  <a:srgbClr val="0000FF"/>
                </a:solidFill>
                <a:latin typeface="Segoe UI" panose="020B0502040204020203" pitchFamily="34" charset="0"/>
              </a:rPr>
              <a:t>.</a:t>
            </a:r>
          </a:p>
        </p:txBody>
      </p:sp>
      <p:sp>
        <p:nvSpPr>
          <p:cNvPr id="7" name="Content Placeholder 2"/>
          <p:cNvSpPr>
            <a:spLocks noGrp="1"/>
          </p:cNvSpPr>
          <p:nvPr>
            <p:ph idx="1"/>
          </p:nvPr>
        </p:nvSpPr>
        <p:spPr>
          <a:xfrm>
            <a:off x="664344" y="858662"/>
            <a:ext cx="7978616" cy="648419"/>
          </a:xfrm>
        </p:spPr>
        <p:txBody>
          <a:bodyPr>
            <a:normAutofit fontScale="47500" lnSpcReduction="20000"/>
          </a:bodyPr>
          <a:lstStyle/>
          <a:p>
            <a:endParaRPr lang="en-US" dirty="0"/>
          </a:p>
          <a:p>
            <a:r>
              <a:rPr lang="en-US" altLang="zh-CN" sz="5100" dirty="0"/>
              <a:t>Different</a:t>
            </a:r>
            <a:r>
              <a:rPr lang="zh-CN" altLang="en-US" sz="5100" dirty="0"/>
              <a:t> </a:t>
            </a:r>
            <a:r>
              <a:rPr lang="en-US" altLang="zh-CN" sz="5100" dirty="0"/>
              <a:t>Layouts favor</a:t>
            </a:r>
            <a:r>
              <a:rPr lang="zh-CN" altLang="en-US" sz="5100" dirty="0"/>
              <a:t> </a:t>
            </a:r>
            <a:r>
              <a:rPr lang="en-US" altLang="zh-CN" sz="5100" dirty="0"/>
              <a:t>different</a:t>
            </a:r>
            <a:r>
              <a:rPr lang="zh-CN" altLang="en-US" sz="5100" dirty="0"/>
              <a:t> </a:t>
            </a:r>
            <a:r>
              <a:rPr lang="en-US" altLang="zh-CN" sz="5100" dirty="0"/>
              <a:t>patterns</a:t>
            </a:r>
            <a:endParaRPr lang="en-US" sz="5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5462" y="854711"/>
            <a:ext cx="7978616" cy="1026750"/>
          </a:xfrm>
        </p:spPr>
        <p:txBody>
          <a:bodyPr/>
          <a:lstStyle/>
          <a:p>
            <a:r>
              <a:rPr lang="en-US" altLang="zh-CN" sz="3035" dirty="0"/>
              <a:t>Three</a:t>
            </a:r>
            <a:r>
              <a:rPr lang="zh-CN" altLang="en-US" sz="3035" dirty="0"/>
              <a:t> </a:t>
            </a:r>
            <a:r>
              <a:rPr lang="en-US" altLang="zh-CN" sz="3035" dirty="0"/>
              <a:t>server</a:t>
            </a:r>
            <a:r>
              <a:rPr lang="zh-CN" altLang="en-US" sz="3035" dirty="0"/>
              <a:t> </a:t>
            </a:r>
            <a:r>
              <a:rPr lang="en-US" altLang="zh-CN" sz="3035" dirty="0"/>
              <a:t>configurations</a:t>
            </a:r>
          </a:p>
          <a:p>
            <a:pPr lvl="1"/>
            <a:r>
              <a:rPr lang="en-US" altLang="zh-CN" sz="2400" dirty="0"/>
              <a:t>4HDD,</a:t>
            </a:r>
            <a:r>
              <a:rPr lang="zh-CN" altLang="en-US" sz="2400" dirty="0"/>
              <a:t> </a:t>
            </a:r>
            <a:r>
              <a:rPr lang="en-US" altLang="zh-CN" sz="2400" dirty="0"/>
              <a:t>4SSD,</a:t>
            </a:r>
            <a:r>
              <a:rPr lang="zh-CN" altLang="en-US" sz="2400" dirty="0"/>
              <a:t> </a:t>
            </a:r>
            <a:r>
              <a:rPr lang="en-US" altLang="zh-CN" sz="2400" dirty="0"/>
              <a:t>4HDDs+4SSDs</a:t>
            </a:r>
            <a:r>
              <a:rPr lang="zh-CN" altLang="en-US" sz="2400" dirty="0"/>
              <a:t> </a:t>
            </a:r>
            <a:r>
              <a:rPr lang="en-US" altLang="zh-CN" sz="2400" dirty="0"/>
              <a:t>(Hybrid)</a:t>
            </a:r>
            <a:endParaRPr lang="en-US" sz="2000" dirty="0"/>
          </a:p>
        </p:txBody>
      </p:sp>
      <p:sp>
        <p:nvSpPr>
          <p:cNvPr id="3" name="Title 2"/>
          <p:cNvSpPr>
            <a:spLocks noGrp="1"/>
          </p:cNvSpPr>
          <p:nvPr>
            <p:ph type="title"/>
          </p:nvPr>
        </p:nvSpPr>
        <p:spPr>
          <a:xfrm>
            <a:off x="11277" y="103823"/>
            <a:ext cx="8233627" cy="750887"/>
          </a:xfrm>
        </p:spPr>
        <p:txBody>
          <a:bodyPr/>
          <a:lstStyle/>
          <a:p>
            <a:pPr algn="l"/>
            <a:r>
              <a:rPr lang="en-US" altLang="zh-CN" sz="3515" kern="1200" dirty="0"/>
              <a:t>Motivation Example</a:t>
            </a:r>
          </a:p>
        </p:txBody>
      </p:sp>
      <p:pic>
        <p:nvPicPr>
          <p:cNvPr id="4" name="Content Placeholder 5"/>
          <p:cNvPicPr>
            <a:picLocks noChangeAspect="1"/>
          </p:cNvPicPr>
          <p:nvPr/>
        </p:nvPicPr>
        <p:blipFill>
          <a:blip r:embed="rId3"/>
          <a:stretch>
            <a:fillRect/>
          </a:stretch>
        </p:blipFill>
        <p:spPr bwMode="auto">
          <a:xfrm>
            <a:off x="4264744" y="2166802"/>
            <a:ext cx="3330360" cy="19800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7780757" y="2166802"/>
            <a:ext cx="3356650" cy="1980000"/>
          </a:xfrm>
          <a:prstGeom prst="rect">
            <a:avLst/>
          </a:prstGeom>
        </p:spPr>
      </p:pic>
      <p:sp>
        <p:nvSpPr>
          <p:cNvPr id="6" name="TextBox 5"/>
          <p:cNvSpPr txBox="1"/>
          <p:nvPr/>
        </p:nvSpPr>
        <p:spPr>
          <a:xfrm>
            <a:off x="1816472" y="4148146"/>
            <a:ext cx="1074977" cy="325602"/>
          </a:xfrm>
          <a:prstGeom prst="rect">
            <a:avLst/>
          </a:prstGeom>
          <a:noFill/>
        </p:spPr>
        <p:txBody>
          <a:bodyPr wrap="square" rtlCol="0">
            <a:spAutoFit/>
          </a:bodyPr>
          <a:lstStyle/>
          <a:p>
            <a:pPr algn="ctr"/>
            <a:r>
              <a:rPr lang="en-US" sz="1515" dirty="0"/>
              <a:t>1-DH</a:t>
            </a:r>
          </a:p>
        </p:txBody>
      </p:sp>
      <p:sp>
        <p:nvSpPr>
          <p:cNvPr id="7" name="TextBox 6"/>
          <p:cNvSpPr txBox="1"/>
          <p:nvPr/>
        </p:nvSpPr>
        <p:spPr>
          <a:xfrm>
            <a:off x="5416872" y="4145314"/>
            <a:ext cx="1074977" cy="325602"/>
          </a:xfrm>
          <a:prstGeom prst="rect">
            <a:avLst/>
          </a:prstGeom>
          <a:noFill/>
        </p:spPr>
        <p:txBody>
          <a:bodyPr wrap="square" rtlCol="0">
            <a:spAutoFit/>
          </a:bodyPr>
          <a:lstStyle/>
          <a:p>
            <a:pPr algn="ctr"/>
            <a:r>
              <a:rPr lang="en-US" sz="1515" dirty="0"/>
              <a:t>1-DV</a:t>
            </a:r>
          </a:p>
        </p:txBody>
      </p:sp>
      <p:sp>
        <p:nvSpPr>
          <p:cNvPr id="8" name="TextBox 7"/>
          <p:cNvSpPr txBox="1"/>
          <p:nvPr/>
        </p:nvSpPr>
        <p:spPr>
          <a:xfrm>
            <a:off x="9063495" y="4145314"/>
            <a:ext cx="1074977" cy="325602"/>
          </a:xfrm>
          <a:prstGeom prst="rect">
            <a:avLst/>
          </a:prstGeom>
          <a:noFill/>
        </p:spPr>
        <p:txBody>
          <a:bodyPr wrap="square" rtlCol="0">
            <a:spAutoFit/>
          </a:bodyPr>
          <a:lstStyle/>
          <a:p>
            <a:pPr algn="ctr"/>
            <a:r>
              <a:rPr lang="en-US" sz="1515" dirty="0"/>
              <a:t>2-D</a:t>
            </a:r>
          </a:p>
        </p:txBody>
      </p:sp>
      <p:pic>
        <p:nvPicPr>
          <p:cNvPr id="9" name="Picture 8"/>
          <p:cNvPicPr>
            <a:picLocks noChangeAspect="1"/>
          </p:cNvPicPr>
          <p:nvPr/>
        </p:nvPicPr>
        <p:blipFill>
          <a:blip r:embed="rId5"/>
          <a:stretch>
            <a:fillRect/>
          </a:stretch>
        </p:blipFill>
        <p:spPr>
          <a:xfrm>
            <a:off x="668147" y="2166802"/>
            <a:ext cx="3390035" cy="1980000"/>
          </a:xfrm>
          <a:prstGeom prst="rect">
            <a:avLst/>
          </a:prstGeom>
        </p:spPr>
      </p:pic>
      <p:sp>
        <p:nvSpPr>
          <p:cNvPr id="10" name="Rectangle 9"/>
          <p:cNvSpPr/>
          <p:nvPr/>
        </p:nvSpPr>
        <p:spPr>
          <a:xfrm>
            <a:off x="880367" y="4758781"/>
            <a:ext cx="8136905" cy="1228798"/>
          </a:xfrm>
          <a:prstGeom prst="rect">
            <a:avLst/>
          </a:prstGeom>
        </p:spPr>
        <p:txBody>
          <a:bodyPr wrap="square">
            <a:spAutoFit/>
          </a:bodyPr>
          <a:lstStyle/>
          <a:p>
            <a:pPr lvl="1" algn="l"/>
            <a:r>
              <a:rPr lang="en-US" altLang="zh-CN" sz="2835" dirty="0">
                <a:solidFill>
                  <a:srgbClr val="C00000"/>
                </a:solidFill>
              </a:rPr>
              <a:t>Existing</a:t>
            </a:r>
            <a:r>
              <a:rPr lang="zh-CN" altLang="en-US" sz="2835" dirty="0">
                <a:solidFill>
                  <a:srgbClr val="C00000"/>
                </a:solidFill>
              </a:rPr>
              <a:t> </a:t>
            </a:r>
            <a:r>
              <a:rPr lang="en-US" altLang="zh-CN" sz="2835" dirty="0">
                <a:solidFill>
                  <a:srgbClr val="C00000"/>
                </a:solidFill>
              </a:rPr>
              <a:t>solution</a:t>
            </a:r>
            <a:r>
              <a:rPr lang="zh-CN" altLang="en-US" sz="2835" dirty="0">
                <a:solidFill>
                  <a:srgbClr val="C00000"/>
                </a:solidFill>
              </a:rPr>
              <a:t> </a:t>
            </a:r>
            <a:r>
              <a:rPr lang="en-US" altLang="zh-CN" sz="2835" dirty="0">
                <a:solidFill>
                  <a:srgbClr val="C00000"/>
                </a:solidFill>
              </a:rPr>
              <a:t>is</a:t>
            </a:r>
            <a:r>
              <a:rPr lang="zh-CN" altLang="en-US" sz="2835" dirty="0">
                <a:solidFill>
                  <a:srgbClr val="C00000"/>
                </a:solidFill>
              </a:rPr>
              <a:t> </a:t>
            </a:r>
            <a:r>
              <a:rPr lang="en-US" altLang="zh-CN" sz="2835" dirty="0">
                <a:solidFill>
                  <a:srgbClr val="C00000"/>
                </a:solidFill>
              </a:rPr>
              <a:t>inefficient</a:t>
            </a:r>
            <a:r>
              <a:rPr lang="zh-CN" altLang="en-US" sz="2835" dirty="0">
                <a:solidFill>
                  <a:srgbClr val="C00000"/>
                </a:solidFill>
              </a:rPr>
              <a:t> </a:t>
            </a:r>
            <a:r>
              <a:rPr lang="en-US" altLang="zh-CN" sz="2835" dirty="0">
                <a:solidFill>
                  <a:srgbClr val="C00000"/>
                </a:solidFill>
              </a:rPr>
              <a:t>for</a:t>
            </a:r>
            <a:r>
              <a:rPr lang="zh-CN" altLang="en-US" sz="2835" dirty="0">
                <a:solidFill>
                  <a:srgbClr val="C00000"/>
                </a:solidFill>
              </a:rPr>
              <a:t> </a:t>
            </a:r>
            <a:r>
              <a:rPr lang="en-US" altLang="zh-CN" sz="2835" dirty="0">
                <a:solidFill>
                  <a:srgbClr val="C00000"/>
                </a:solidFill>
              </a:rPr>
              <a:t>h</a:t>
            </a:r>
            <a:r>
              <a:rPr lang="en-US" sz="2835" dirty="0">
                <a:solidFill>
                  <a:srgbClr val="C00000"/>
                </a:solidFill>
              </a:rPr>
              <a:t>ybrid cluster</a:t>
            </a:r>
            <a:r>
              <a:rPr lang="en-US" altLang="zh-CN" sz="2835" dirty="0">
                <a:solidFill>
                  <a:srgbClr val="C00000"/>
                </a:solidFill>
              </a:rPr>
              <a:t>:</a:t>
            </a:r>
          </a:p>
          <a:p>
            <a:pPr marL="1371600" lvl="2" indent="-457200" algn="l">
              <a:buAutoNum type="arabicPeriod"/>
            </a:pPr>
            <a:r>
              <a:rPr lang="en-US" altLang="zh-CN" sz="2275" dirty="0">
                <a:solidFill>
                  <a:srgbClr val="0000FF"/>
                </a:solidFill>
              </a:rPr>
              <a:t>Hybrid</a:t>
            </a:r>
            <a:r>
              <a:rPr lang="zh-CN" altLang="en-US" sz="2275" dirty="0">
                <a:solidFill>
                  <a:srgbClr val="0000FF"/>
                </a:solidFill>
              </a:rPr>
              <a:t> </a:t>
            </a:r>
            <a:r>
              <a:rPr lang="en-US" sz="2275" dirty="0">
                <a:solidFill>
                  <a:srgbClr val="0000FF"/>
                </a:solidFill>
              </a:rPr>
              <a:t>slightly outperforms the </a:t>
            </a:r>
            <a:r>
              <a:rPr lang="en-US" altLang="zh-CN" sz="2275" dirty="0">
                <a:solidFill>
                  <a:srgbClr val="0000FF"/>
                </a:solidFill>
              </a:rPr>
              <a:t>HDD</a:t>
            </a:r>
            <a:r>
              <a:rPr lang="zh-CN" altLang="en-US" sz="2275" dirty="0">
                <a:solidFill>
                  <a:srgbClr val="0000FF"/>
                </a:solidFill>
              </a:rPr>
              <a:t> </a:t>
            </a:r>
            <a:r>
              <a:rPr lang="en-US" altLang="zh-CN" sz="2275" dirty="0">
                <a:solidFill>
                  <a:srgbClr val="0000FF"/>
                </a:solidFill>
              </a:rPr>
              <a:t>configuration!</a:t>
            </a:r>
            <a:endParaRPr lang="en-US" sz="2275" dirty="0">
              <a:solidFill>
                <a:srgbClr val="0000FF"/>
              </a:solidFill>
            </a:endParaRPr>
          </a:p>
          <a:p>
            <a:pPr marL="1371600" lvl="2" indent="-457200" algn="l">
              <a:buAutoNum type="arabicPeriod"/>
            </a:pPr>
            <a:r>
              <a:rPr lang="en-US" altLang="zh-CN" sz="2275" dirty="0">
                <a:solidFill>
                  <a:srgbClr val="0000FF"/>
                </a:solidFill>
              </a:rPr>
              <a:t>Hybrid</a:t>
            </a:r>
            <a:r>
              <a:rPr lang="zh-CN" altLang="en-US" sz="2275" dirty="0">
                <a:solidFill>
                  <a:srgbClr val="0000FF"/>
                </a:solidFill>
              </a:rPr>
              <a:t> </a:t>
            </a:r>
            <a:r>
              <a:rPr lang="en-US" sz="2275" dirty="0">
                <a:solidFill>
                  <a:srgbClr val="0000FF"/>
                </a:solidFill>
              </a:rPr>
              <a:t>performs worse than the </a:t>
            </a:r>
            <a:r>
              <a:rPr lang="en-US" altLang="zh-CN" sz="2275" dirty="0">
                <a:solidFill>
                  <a:srgbClr val="0000FF"/>
                </a:solidFill>
              </a:rPr>
              <a:t>SSD</a:t>
            </a:r>
            <a:r>
              <a:rPr lang="zh-CN" altLang="en-US" sz="2275" dirty="0">
                <a:solidFill>
                  <a:srgbClr val="0000FF"/>
                </a:solidFill>
              </a:rPr>
              <a:t> </a:t>
            </a:r>
            <a:r>
              <a:rPr lang="en-US" altLang="zh-CN" sz="2275" dirty="0">
                <a:solidFill>
                  <a:srgbClr val="0000FF"/>
                </a:solidFill>
              </a:rPr>
              <a:t>configuration!</a:t>
            </a:r>
            <a:endParaRPr lang="en-US" dirty="0">
              <a:solidFill>
                <a:srgbClr val="0000FF"/>
              </a:solidFill>
            </a:endParaRPr>
          </a:p>
        </p:txBody>
      </p:sp>
      <p:pic>
        <p:nvPicPr>
          <p:cNvPr id="11" name="Picture 10"/>
          <p:cNvPicPr>
            <a:picLocks noChangeAspect="1"/>
          </p:cNvPicPr>
          <p:nvPr/>
        </p:nvPicPr>
        <p:blipFill>
          <a:blip r:embed="rId6"/>
          <a:stretch>
            <a:fillRect/>
          </a:stretch>
        </p:blipFill>
        <p:spPr>
          <a:xfrm>
            <a:off x="9329448" y="5085181"/>
            <a:ext cx="695936" cy="6847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What</a:t>
            </a:r>
            <a:r>
              <a:rPr lang="zh-CN" altLang="en-US" dirty="0"/>
              <a:t> </a:t>
            </a:r>
            <a:r>
              <a:rPr lang="en-US" altLang="zh-CN" dirty="0"/>
              <a:t>we</a:t>
            </a:r>
            <a:r>
              <a:rPr lang="zh-CN" altLang="en-US" dirty="0"/>
              <a:t> </a:t>
            </a:r>
            <a:r>
              <a:rPr lang="en-US" altLang="zh-CN" dirty="0"/>
              <a:t>have</a:t>
            </a:r>
            <a:r>
              <a:rPr lang="zh-CN" altLang="en-US" dirty="0"/>
              <a:t> </a:t>
            </a:r>
            <a:r>
              <a:rPr lang="en-US" altLang="zh-CN" dirty="0"/>
              <a:t>done</a:t>
            </a:r>
          </a:p>
          <a:p>
            <a:r>
              <a:rPr lang="en-US" altLang="zh-CN" dirty="0"/>
              <a:t>Ongoing</a:t>
            </a:r>
            <a:r>
              <a:rPr lang="zh-CN" altLang="en-US" dirty="0"/>
              <a:t> </a:t>
            </a:r>
            <a:r>
              <a:rPr lang="en-US" altLang="zh-CN" dirty="0"/>
              <a:t>work</a:t>
            </a:r>
          </a:p>
          <a:p>
            <a:r>
              <a:rPr lang="en-US" altLang="zh-CN" dirty="0"/>
              <a:t>Research</a:t>
            </a:r>
            <a:r>
              <a:rPr lang="zh-CN" altLang="en-US" dirty="0"/>
              <a:t> </a:t>
            </a:r>
            <a:r>
              <a:rPr lang="en-US" altLang="zh-CN" dirty="0"/>
              <a:t>prospect</a:t>
            </a:r>
          </a:p>
          <a:p>
            <a:endParaRPr lang="en-US" dirty="0"/>
          </a:p>
        </p:txBody>
      </p:sp>
      <p:sp>
        <p:nvSpPr>
          <p:cNvPr id="3" name="Title 2"/>
          <p:cNvSpPr>
            <a:spLocks noGrp="1"/>
          </p:cNvSpPr>
          <p:nvPr>
            <p:ph type="title"/>
          </p:nvPr>
        </p:nvSpPr>
        <p:spPr/>
        <p:txBody>
          <a:bodyPr/>
          <a:lstStyle/>
          <a:p>
            <a:r>
              <a:rPr lang="en-US" altLang="zh-CN" dirty="0"/>
              <a:t>Agenda</a:t>
            </a:r>
            <a:endParaRPr lang="en-US" dirty="0"/>
          </a:p>
        </p:txBody>
      </p:sp>
    </p:spTree>
    <p:extLst>
      <p:ext uri="{BB962C8B-B14F-4D97-AF65-F5344CB8AC3E}">
        <p14:creationId xmlns:p14="http://schemas.microsoft.com/office/powerpoint/2010/main" val="139370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6309" y="1017364"/>
            <a:ext cx="10870219" cy="1152129"/>
          </a:xfrm>
        </p:spPr>
        <p:txBody>
          <a:bodyPr/>
          <a:lstStyle/>
          <a:p>
            <a:r>
              <a:rPr lang="en-US" altLang="zh-CN" sz="2800" dirty="0"/>
              <a:t>Obtain</a:t>
            </a:r>
            <a:r>
              <a:rPr lang="zh-CN" altLang="en-US" sz="2800" dirty="0"/>
              <a:t> </a:t>
            </a:r>
            <a:r>
              <a:rPr lang="en-US" altLang="zh-CN" sz="2800" dirty="0"/>
              <a:t>the</a:t>
            </a:r>
            <a:r>
              <a:rPr lang="zh-CN" altLang="en-US" sz="2800" dirty="0"/>
              <a:t> </a:t>
            </a:r>
            <a:r>
              <a:rPr lang="en-US" altLang="zh-CN" sz="2800" dirty="0"/>
              <a:t>optimized</a:t>
            </a:r>
            <a:r>
              <a:rPr lang="zh-CN" altLang="en-US" sz="2800" dirty="0"/>
              <a:t> </a:t>
            </a:r>
            <a:r>
              <a:rPr lang="en-US" altLang="zh-CN" sz="2800" dirty="0"/>
              <a:t>layouts</a:t>
            </a:r>
            <a:r>
              <a:rPr lang="zh-CN" altLang="en-US" sz="2800" dirty="0"/>
              <a:t> </a:t>
            </a:r>
            <a:r>
              <a:rPr lang="en-US" altLang="zh-CN" sz="2800" dirty="0"/>
              <a:t>for</a:t>
            </a:r>
            <a:r>
              <a:rPr lang="zh-CN" altLang="en-US" sz="2800" dirty="0"/>
              <a:t> </a:t>
            </a:r>
            <a:r>
              <a:rPr lang="en-US" altLang="zh-CN" sz="2800" dirty="0"/>
              <a:t>the</a:t>
            </a:r>
            <a:r>
              <a:rPr lang="zh-CN" altLang="en-US" sz="2800" dirty="0"/>
              <a:t> </a:t>
            </a:r>
            <a:r>
              <a:rPr lang="en-US" altLang="zh-CN" sz="2800" dirty="0"/>
              <a:t>three</a:t>
            </a:r>
            <a:r>
              <a:rPr lang="zh-CN" altLang="en-US" sz="2800" dirty="0"/>
              <a:t> </a:t>
            </a:r>
            <a:r>
              <a:rPr lang="en-US" altLang="zh-CN" sz="2800" dirty="0"/>
              <a:t>policies</a:t>
            </a:r>
          </a:p>
          <a:p>
            <a:r>
              <a:rPr lang="en-US" altLang="zh-CN" sz="2800" dirty="0"/>
              <a:t>Selects</a:t>
            </a:r>
            <a:r>
              <a:rPr lang="zh-CN" altLang="en-US" sz="2800" dirty="0"/>
              <a:t> </a:t>
            </a:r>
            <a:r>
              <a:rPr lang="en-US" altLang="zh-CN" sz="2800" dirty="0"/>
              <a:t>the</a:t>
            </a:r>
            <a:r>
              <a:rPr lang="zh-CN" altLang="en-US" sz="2800" dirty="0"/>
              <a:t> </a:t>
            </a:r>
            <a:r>
              <a:rPr lang="en-US" altLang="zh-CN" sz="2800" dirty="0"/>
              <a:t>candidate</a:t>
            </a:r>
            <a:r>
              <a:rPr lang="zh-CN" altLang="en-US" sz="2800" dirty="0"/>
              <a:t>  </a:t>
            </a:r>
            <a:r>
              <a:rPr lang="en-US" altLang="zh-CN" sz="2800" dirty="0"/>
              <a:t>with</a:t>
            </a:r>
            <a:r>
              <a:rPr lang="zh-CN" altLang="en-US" sz="2800" dirty="0"/>
              <a:t> </a:t>
            </a:r>
            <a:r>
              <a:rPr lang="en-US" altLang="zh-CN" sz="2800" dirty="0"/>
              <a:t>the</a:t>
            </a:r>
            <a:r>
              <a:rPr lang="zh-CN" altLang="en-US" sz="2800" dirty="0"/>
              <a:t> </a:t>
            </a:r>
            <a:r>
              <a:rPr lang="en-US" altLang="zh-CN" sz="2800" dirty="0"/>
              <a:t>lowest</a:t>
            </a:r>
            <a:r>
              <a:rPr lang="zh-CN" altLang="en-US" sz="2800" dirty="0"/>
              <a:t> </a:t>
            </a:r>
            <a:r>
              <a:rPr lang="en-US" altLang="zh-CN" sz="2800" dirty="0"/>
              <a:t>cost</a:t>
            </a:r>
            <a:r>
              <a:rPr lang="zh-CN" altLang="en-US" sz="2800" dirty="0"/>
              <a:t> </a:t>
            </a:r>
            <a:r>
              <a:rPr lang="en-US" altLang="zh-CN" sz="2800" dirty="0"/>
              <a:t>to</a:t>
            </a:r>
            <a:r>
              <a:rPr lang="zh-CN" altLang="en-US" sz="2800" dirty="0"/>
              <a:t> </a:t>
            </a:r>
            <a:r>
              <a:rPr lang="en-US" altLang="zh-CN" sz="2800" dirty="0"/>
              <a:t>distribute</a:t>
            </a:r>
            <a:r>
              <a:rPr lang="zh-CN" altLang="en-US" sz="2800" dirty="0"/>
              <a:t> </a:t>
            </a:r>
            <a:r>
              <a:rPr lang="en-US" altLang="zh-CN" sz="2800" dirty="0"/>
              <a:t>data</a:t>
            </a:r>
            <a:endParaRPr lang="en-US" sz="2800" dirty="0"/>
          </a:p>
        </p:txBody>
      </p:sp>
      <p:sp>
        <p:nvSpPr>
          <p:cNvPr id="3" name="Title 2"/>
          <p:cNvSpPr>
            <a:spLocks noGrp="1"/>
          </p:cNvSpPr>
          <p:nvPr>
            <p:ph type="title"/>
          </p:nvPr>
        </p:nvSpPr>
        <p:spPr/>
        <p:txBody>
          <a:bodyPr/>
          <a:lstStyle/>
          <a:p>
            <a:pPr algn="l"/>
            <a:r>
              <a:rPr lang="en-US" altLang="zh-CN" sz="3515" kern="1200" dirty="0"/>
              <a:t>HAS Idea</a:t>
            </a:r>
          </a:p>
        </p:txBody>
      </p:sp>
      <p:pic>
        <p:nvPicPr>
          <p:cNvPr id="4" name="Picture 3"/>
          <p:cNvPicPr>
            <a:picLocks noChangeAspect="1"/>
          </p:cNvPicPr>
          <p:nvPr/>
        </p:nvPicPr>
        <p:blipFill>
          <a:blip r:embed="rId3"/>
          <a:stretch>
            <a:fillRect/>
          </a:stretch>
        </p:blipFill>
        <p:spPr>
          <a:xfrm>
            <a:off x="2480115" y="2497641"/>
            <a:ext cx="6662608" cy="324036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231757" y="5769893"/>
                <a:ext cx="3159326" cy="369332"/>
              </a:xfrm>
              <a:prstGeom prst="rect">
                <a:avLst/>
              </a:prstGeom>
            </p:spPr>
            <p:txBody>
              <a:bodyPr wrap="none">
                <a:spAutoFit/>
              </a:bodyPr>
              <a:lstStyle/>
              <a:p>
                <a:pPr marL="227471" lvl="1"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r>
                            <a:rPr lang="en-US" i="1">
                              <a:latin typeface="Cambria Math" panose="02040503050406030204" pitchFamily="18" charset="0"/>
                            </a:rPr>
                            <m:t>𝐷𝐻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r>
                            <a:rPr lang="en-US" i="1">
                              <a:latin typeface="Cambria Math" panose="02040503050406030204" pitchFamily="18" charset="0"/>
                            </a:rPr>
                            <m:t>𝐷𝑉</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r>
                            <a:rPr lang="en-US" i="1">
                              <a:latin typeface="Cambria Math" panose="02040503050406030204" pitchFamily="18" charset="0"/>
                            </a:rPr>
                            <m:t>𝐷</m:t>
                          </m:r>
                        </m:sub>
                      </m:sSub>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231757" y="5769893"/>
                <a:ext cx="3159326" cy="369332"/>
              </a:xfrm>
              <a:prstGeom prst="rect">
                <a:avLst/>
              </a:prstGeom>
              <a:blipFill rotWithShape="0">
                <a:blip r:embed="rId4"/>
                <a:stretch>
                  <a:fillRect t="-96667" b="-125000"/>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normAutofit/>
          </a:bodyPr>
          <a:lstStyle/>
          <a:p>
            <a:r>
              <a:rPr lang="en-US" sz="2000" dirty="0"/>
              <a:t>The cost is defined as the overall I/O time of </a:t>
            </a:r>
            <a:r>
              <a:rPr lang="en-US" altLang="zh-CN" sz="2000" dirty="0"/>
              <a:t>a</a:t>
            </a:r>
            <a:r>
              <a:rPr lang="en-US" sz="2000" dirty="0"/>
              <a:t> data access</a:t>
            </a:r>
          </a:p>
          <a:p>
            <a:r>
              <a:rPr lang="en-US" sz="2000" dirty="0"/>
              <a:t>Consider</a:t>
            </a:r>
            <a:r>
              <a:rPr lang="zh-CN" altLang="en-US" sz="2000" dirty="0"/>
              <a:t> </a:t>
            </a:r>
            <a:r>
              <a:rPr lang="en-US" sz="2000" dirty="0"/>
              <a:t>the system, application</a:t>
            </a:r>
            <a:r>
              <a:rPr lang="en-US" altLang="zh-CN" sz="2000" dirty="0"/>
              <a:t>,</a:t>
            </a:r>
            <a:r>
              <a:rPr lang="en-US" sz="2000" dirty="0"/>
              <a:t> and layout characteristics</a:t>
            </a:r>
          </a:p>
        </p:txBody>
      </p:sp>
      <p:sp>
        <p:nvSpPr>
          <p:cNvPr id="2" name="Title 1"/>
          <p:cNvSpPr>
            <a:spLocks noGrp="1"/>
          </p:cNvSpPr>
          <p:nvPr>
            <p:ph type="title"/>
          </p:nvPr>
        </p:nvSpPr>
        <p:spPr/>
        <p:txBody>
          <a:bodyPr/>
          <a:lstStyle/>
          <a:p>
            <a:pPr algn="l"/>
            <a:r>
              <a:rPr lang="en-US" altLang="zh-CN" sz="3515" kern="1200" dirty="0"/>
              <a:t>Challenge</a:t>
            </a:r>
            <a:r>
              <a:rPr lang="zh-CN" altLang="en-US" sz="3515" kern="1200" dirty="0"/>
              <a:t> </a:t>
            </a:r>
            <a:r>
              <a:rPr lang="en-US" altLang="zh-CN" sz="3515" kern="1200" dirty="0"/>
              <a:t>1:</a:t>
            </a:r>
            <a:r>
              <a:rPr lang="zh-CN" altLang="en-US" sz="3515" kern="1200" dirty="0"/>
              <a:t> </a:t>
            </a:r>
            <a:r>
              <a:rPr lang="en-US" altLang="zh-CN" sz="3515" kern="1200" dirty="0"/>
              <a:t>Data Access Model</a:t>
            </a:r>
          </a:p>
        </p:txBody>
      </p:sp>
      <p:pic>
        <p:nvPicPr>
          <p:cNvPr id="6" name="Picture 5"/>
          <p:cNvPicPr>
            <a:picLocks noChangeAspect="1"/>
          </p:cNvPicPr>
          <p:nvPr/>
        </p:nvPicPr>
        <p:blipFill>
          <a:blip r:embed="rId3"/>
          <a:stretch>
            <a:fillRect/>
          </a:stretch>
        </p:blipFill>
        <p:spPr>
          <a:xfrm>
            <a:off x="724029" y="2037696"/>
            <a:ext cx="3384376" cy="4020228"/>
          </a:xfrm>
          <a:prstGeom prst="rect">
            <a:avLst/>
          </a:prstGeom>
        </p:spPr>
      </p:pic>
      <p:pic>
        <p:nvPicPr>
          <p:cNvPr id="7" name="Picture 6"/>
          <p:cNvPicPr>
            <a:picLocks noChangeAspect="1"/>
          </p:cNvPicPr>
          <p:nvPr/>
        </p:nvPicPr>
        <p:blipFill>
          <a:blip r:embed="rId4"/>
          <a:stretch>
            <a:fillRect/>
          </a:stretch>
        </p:blipFill>
        <p:spPr>
          <a:xfrm>
            <a:off x="4384114" y="2625433"/>
            <a:ext cx="6795042" cy="3072451"/>
          </a:xfrm>
          <a:prstGeom prst="rect">
            <a:avLst/>
          </a:prstGeom>
        </p:spPr>
      </p:pic>
      <p:sp>
        <p:nvSpPr>
          <p:cNvPr id="4" name="Rectangle 3"/>
          <p:cNvSpPr/>
          <p:nvPr/>
        </p:nvSpPr>
        <p:spPr>
          <a:xfrm>
            <a:off x="5907406" y="2160200"/>
            <a:ext cx="2284728" cy="369332"/>
          </a:xfrm>
          <a:prstGeom prst="rect">
            <a:avLst/>
          </a:prstGeom>
        </p:spPr>
        <p:txBody>
          <a:bodyPr wrap="none">
            <a:spAutoFit/>
          </a:bodyPr>
          <a:lstStyle/>
          <a:p>
            <a:r>
              <a:rPr lang="en-US" altLang="zh-CN" dirty="0"/>
              <a:t>Table</a:t>
            </a:r>
            <a:r>
              <a:rPr lang="zh-CN" altLang="en-US" dirty="0"/>
              <a:t> </a:t>
            </a:r>
            <a:r>
              <a:rPr lang="en-US" altLang="zh-CN" dirty="0"/>
              <a:t>2.</a:t>
            </a:r>
            <a:r>
              <a:rPr lang="zh-CN" altLang="en-US" dirty="0"/>
              <a:t> </a:t>
            </a:r>
            <a:r>
              <a:rPr lang="en-US" altLang="zh-CN" dirty="0"/>
              <a:t>Cost formulas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301" y="854710"/>
            <a:ext cx="10637180" cy="5563253"/>
          </a:xfrm>
        </p:spPr>
        <p:txBody>
          <a:bodyPr/>
          <a:lstStyle/>
          <a:p>
            <a:r>
              <a:rPr lang="en-US" altLang="zh-CN" dirty="0"/>
              <a:t>1-DV</a:t>
            </a:r>
            <a:r>
              <a:rPr lang="zh-CN" altLang="en-US" dirty="0"/>
              <a:t> </a:t>
            </a:r>
            <a:r>
              <a:rPr lang="en-US" altLang="zh-CN" dirty="0"/>
              <a:t>optimization</a:t>
            </a:r>
          </a:p>
          <a:p>
            <a:pPr lvl="1"/>
            <a:r>
              <a:rPr lang="en-US" dirty="0"/>
              <a:t>Translated into linear programming (LP) problems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altLang="zh-CN" dirty="0"/>
              <a:t>1-DH</a:t>
            </a:r>
            <a:r>
              <a:rPr lang="zh-CN" altLang="en-US" dirty="0"/>
              <a:t> </a:t>
            </a:r>
            <a:r>
              <a:rPr lang="en-US" altLang="zh-CN" dirty="0"/>
              <a:t>and</a:t>
            </a:r>
            <a:r>
              <a:rPr lang="zh-CN" altLang="en-US" dirty="0"/>
              <a:t> </a:t>
            </a:r>
            <a:r>
              <a:rPr lang="en-US" altLang="zh-CN" dirty="0"/>
              <a:t>2-D</a:t>
            </a:r>
            <a:r>
              <a:rPr lang="zh-CN" altLang="en-US" dirty="0"/>
              <a:t> </a:t>
            </a:r>
            <a:r>
              <a:rPr lang="en-US" altLang="zh-CN" dirty="0"/>
              <a:t>are</a:t>
            </a:r>
            <a:r>
              <a:rPr lang="zh-CN" altLang="en-US" dirty="0"/>
              <a:t> </a:t>
            </a:r>
            <a:r>
              <a:rPr lang="en-US" altLang="zh-CN" dirty="0"/>
              <a:t>similar</a:t>
            </a:r>
            <a:endParaRPr lang="en-US" dirty="0"/>
          </a:p>
        </p:txBody>
      </p:sp>
      <p:sp>
        <p:nvSpPr>
          <p:cNvPr id="2" name="Title 1"/>
          <p:cNvSpPr>
            <a:spLocks noGrp="1"/>
          </p:cNvSpPr>
          <p:nvPr>
            <p:ph type="title"/>
          </p:nvPr>
        </p:nvSpPr>
        <p:spPr>
          <a:xfrm>
            <a:off x="-27458" y="103823"/>
            <a:ext cx="8233627" cy="750887"/>
          </a:xfrm>
        </p:spPr>
        <p:txBody>
          <a:bodyPr/>
          <a:lstStyle/>
          <a:p>
            <a:pPr algn="l"/>
            <a:r>
              <a:rPr lang="en-US" altLang="zh-CN" sz="3515" kern="1200" dirty="0"/>
              <a:t>Challenge</a:t>
            </a:r>
            <a:r>
              <a:rPr lang="zh-CN" altLang="en-US" sz="3515" kern="1200" dirty="0"/>
              <a:t> </a:t>
            </a:r>
            <a:r>
              <a:rPr lang="en-US" altLang="zh-CN" sz="3515" kern="1200" dirty="0"/>
              <a:t>2:</a:t>
            </a:r>
            <a:r>
              <a:rPr lang="zh-CN" altLang="en-US" sz="3515" kern="1200" dirty="0"/>
              <a:t> </a:t>
            </a:r>
            <a:r>
              <a:rPr lang="en-US" altLang="zh-CN" sz="3515" kern="1200" dirty="0"/>
              <a:t>Layout Optimization</a:t>
            </a:r>
            <a:r>
              <a:rPr lang="zh-CN" altLang="en-US" sz="3515" kern="1200" dirty="0"/>
              <a:t> </a:t>
            </a:r>
            <a:endParaRPr lang="en-US" altLang="zh-CN" sz="3515" kern="1200" dirty="0"/>
          </a:p>
        </p:txBody>
      </p:sp>
      <p:pic>
        <p:nvPicPr>
          <p:cNvPr id="5" name="Picture 4"/>
          <p:cNvPicPr>
            <a:picLocks noChangeAspect="1"/>
          </p:cNvPicPr>
          <p:nvPr/>
        </p:nvPicPr>
        <p:blipFill>
          <a:blip r:embed="rId3"/>
          <a:stretch>
            <a:fillRect/>
          </a:stretch>
        </p:blipFill>
        <p:spPr>
          <a:xfrm>
            <a:off x="3360581" y="1881460"/>
            <a:ext cx="4269115" cy="3191474"/>
          </a:xfrm>
          <a:prstGeom prst="rect">
            <a:avLst/>
          </a:prstGeom>
        </p:spPr>
      </p:pic>
      <p:pic>
        <p:nvPicPr>
          <p:cNvPr id="6" name="Picture 5"/>
          <p:cNvPicPr>
            <a:picLocks noChangeAspect="1"/>
          </p:cNvPicPr>
          <p:nvPr/>
        </p:nvPicPr>
        <p:blipFill>
          <a:blip r:embed="rId4"/>
          <a:stretch>
            <a:fillRect/>
          </a:stretch>
        </p:blipFill>
        <p:spPr>
          <a:xfrm>
            <a:off x="4047973" y="5121820"/>
            <a:ext cx="3411284" cy="357373"/>
          </a:xfrm>
          <a:prstGeom prst="rect">
            <a:avLst/>
          </a:prstGeom>
        </p:spPr>
      </p:pic>
      <p:pic>
        <p:nvPicPr>
          <p:cNvPr id="8" name="Picture 7"/>
          <p:cNvPicPr>
            <a:picLocks noChangeAspect="1"/>
          </p:cNvPicPr>
          <p:nvPr/>
        </p:nvPicPr>
        <p:blipFill>
          <a:blip r:embed="rId5"/>
          <a:stretch>
            <a:fillRect/>
          </a:stretch>
        </p:blipFill>
        <p:spPr>
          <a:xfrm>
            <a:off x="1767985" y="6049467"/>
            <a:ext cx="4152944" cy="417382"/>
          </a:xfrm>
          <a:prstGeom prst="rect">
            <a:avLst/>
          </a:prstGeom>
        </p:spPr>
      </p:pic>
      <p:pic>
        <p:nvPicPr>
          <p:cNvPr id="9" name="Picture 8"/>
          <p:cNvPicPr>
            <a:picLocks noChangeAspect="1"/>
          </p:cNvPicPr>
          <p:nvPr/>
        </p:nvPicPr>
        <p:blipFill>
          <a:blip r:embed="rId6"/>
          <a:stretch>
            <a:fillRect/>
          </a:stretch>
        </p:blipFill>
        <p:spPr>
          <a:xfrm>
            <a:off x="7073056" y="6119370"/>
            <a:ext cx="2736304" cy="364276"/>
          </a:xfrm>
          <a:prstGeom prst="rect">
            <a:avLst/>
          </a:prstGeom>
        </p:spPr>
      </p:pic>
      <p:sp>
        <p:nvSpPr>
          <p:cNvPr id="10" name="Rectangle 9"/>
          <p:cNvSpPr/>
          <p:nvPr/>
        </p:nvSpPr>
        <p:spPr bwMode="auto">
          <a:xfrm>
            <a:off x="3184624" y="1881460"/>
            <a:ext cx="4445072" cy="288032"/>
          </a:xfrm>
          <a:prstGeom prst="rect">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1" name="Rectangle 10"/>
          <p:cNvSpPr/>
          <p:nvPr/>
        </p:nvSpPr>
        <p:spPr bwMode="auto">
          <a:xfrm>
            <a:off x="3184624" y="3636336"/>
            <a:ext cx="4445072" cy="288032"/>
          </a:xfrm>
          <a:prstGeom prst="rect">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5" name="Rectangle 14"/>
          <p:cNvSpPr/>
          <p:nvPr/>
        </p:nvSpPr>
        <p:spPr bwMode="auto">
          <a:xfrm>
            <a:off x="3184624" y="5156490"/>
            <a:ext cx="4445072" cy="288032"/>
          </a:xfrm>
          <a:prstGeom prst="rect">
            <a:avLst/>
          </a:prstGeom>
          <a:noFill/>
          <a:ln w="38100" cap="flat" cmpd="sng" algn="ctr">
            <a:solidFill>
              <a:srgbClr val="0000FF"/>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6" name="Rectangle 15"/>
          <p:cNvSpPr/>
          <p:nvPr/>
        </p:nvSpPr>
        <p:spPr bwMode="auto">
          <a:xfrm>
            <a:off x="6785023" y="6162773"/>
            <a:ext cx="3384377" cy="288032"/>
          </a:xfrm>
          <a:prstGeom prst="rect">
            <a:avLst/>
          </a:prstGeom>
          <a:noFill/>
          <a:ln w="38100" cap="flat" cmpd="sng" algn="ctr">
            <a:solidFill>
              <a:srgbClr val="0000FF"/>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17" name="Rectangle 16"/>
          <p:cNvSpPr/>
          <p:nvPr/>
        </p:nvSpPr>
        <p:spPr bwMode="auto">
          <a:xfrm>
            <a:off x="1668392" y="6162773"/>
            <a:ext cx="4269550" cy="288032"/>
          </a:xfrm>
          <a:prstGeom prst="rect">
            <a:avLst/>
          </a:prstGeom>
          <a:noFill/>
          <a:ln w="38100" cap="flat" cmpd="sng" algn="ctr">
            <a:solidFill>
              <a:srgbClr val="0000FF"/>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819864" y="1137392"/>
            <a:ext cx="3624900" cy="3789467"/>
          </a:xfrm>
          <a:prstGeom prst="rect">
            <a:avLst/>
          </a:prstGeom>
        </p:spPr>
      </p:pic>
      <p:sp>
        <p:nvSpPr>
          <p:cNvPr id="2" name="Title 1"/>
          <p:cNvSpPr>
            <a:spLocks noGrp="1"/>
          </p:cNvSpPr>
          <p:nvPr>
            <p:ph type="title"/>
          </p:nvPr>
        </p:nvSpPr>
        <p:spPr>
          <a:xfrm>
            <a:off x="-56668" y="113348"/>
            <a:ext cx="8233627" cy="750887"/>
          </a:xfrm>
        </p:spPr>
        <p:txBody>
          <a:bodyPr/>
          <a:lstStyle/>
          <a:p>
            <a:r>
              <a:rPr lang="en-US" altLang="zh-CN" sz="3515" kern="1200" dirty="0"/>
              <a:t>Implementation of HAS</a:t>
            </a:r>
          </a:p>
        </p:txBody>
      </p:sp>
      <p:sp>
        <p:nvSpPr>
          <p:cNvPr id="6" name="TextBox 5"/>
          <p:cNvSpPr txBox="1"/>
          <p:nvPr/>
        </p:nvSpPr>
        <p:spPr>
          <a:xfrm>
            <a:off x="2536552" y="5121820"/>
            <a:ext cx="5054953" cy="369332"/>
          </a:xfrm>
          <a:prstGeom prst="rect">
            <a:avLst/>
          </a:prstGeom>
          <a:noFill/>
        </p:spPr>
        <p:txBody>
          <a:bodyPr wrap="square" rtlCol="0">
            <a:spAutoFit/>
          </a:bodyPr>
          <a:lstStyle/>
          <a:p>
            <a:r>
              <a:rPr lang="en-US" dirty="0"/>
              <a:t> HAS data layout optimization procedure</a:t>
            </a:r>
          </a:p>
        </p:txBody>
      </p:sp>
      <p:pic>
        <p:nvPicPr>
          <p:cNvPr id="3" name="Picture 2"/>
          <p:cNvPicPr>
            <a:picLocks noChangeAspect="1"/>
          </p:cNvPicPr>
          <p:nvPr/>
        </p:nvPicPr>
        <p:blipFill>
          <a:blip r:embed="rId4"/>
          <a:stretch>
            <a:fillRect/>
          </a:stretch>
        </p:blipFill>
        <p:spPr>
          <a:xfrm>
            <a:off x="6628787" y="2889572"/>
            <a:ext cx="3096344" cy="452867"/>
          </a:xfrm>
          <a:prstGeom prst="rect">
            <a:avLst/>
          </a:prstGeom>
          <a:solidFill>
            <a:schemeClr val="tx2">
              <a:lumMod val="60000"/>
              <a:lumOff val="40000"/>
            </a:schemeClr>
          </a:solidFill>
          <a:ln>
            <a:solidFill>
              <a:srgbClr val="0000FF"/>
            </a:solidFill>
          </a:ln>
        </p:spPr>
      </p:pic>
    </p:spTree>
    <p:extLst>
      <p:ext uri="{BB962C8B-B14F-4D97-AF65-F5344CB8AC3E}">
        <p14:creationId xmlns:p14="http://schemas.microsoft.com/office/powerpoint/2010/main" val="20200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Experimental Setup</a:t>
            </a:r>
          </a:p>
        </p:txBody>
      </p:sp>
      <p:graphicFrame>
        <p:nvGraphicFramePr>
          <p:cNvPr id="5" name="Content Placeholder 6"/>
          <p:cNvGraphicFramePr>
            <a:graphicFrameLocks/>
          </p:cNvGraphicFramePr>
          <p:nvPr>
            <p:extLst>
              <p:ext uri="{D42A27DB-BD31-4B8C-83A1-F6EECF244321}">
                <p14:modId xmlns:p14="http://schemas.microsoft.com/office/powerpoint/2010/main" val="62542946"/>
              </p:ext>
            </p:extLst>
          </p:nvPr>
        </p:nvGraphicFramePr>
        <p:xfrm>
          <a:off x="1672456" y="801339"/>
          <a:ext cx="8208912" cy="2636210"/>
        </p:xfrm>
        <a:graphic>
          <a:graphicData uri="http://schemas.openxmlformats.org/drawingml/2006/table">
            <a:tbl>
              <a:tblPr firstRow="1" firstCol="1" bandRow="1">
                <a:tableStyleId>{5C22544A-7EE6-4342-B048-85BDC9FD1C3A}</a:tableStyleId>
              </a:tblPr>
              <a:tblGrid>
                <a:gridCol w="1969801">
                  <a:extLst>
                    <a:ext uri="{9D8B030D-6E8A-4147-A177-3AD203B41FA5}">
                      <a16:colId xmlns:a16="http://schemas.microsoft.com/office/drawing/2014/main" val="20000"/>
                    </a:ext>
                  </a:extLst>
                </a:gridCol>
                <a:gridCol w="6239111">
                  <a:extLst>
                    <a:ext uri="{9D8B030D-6E8A-4147-A177-3AD203B41FA5}">
                      <a16:colId xmlns:a16="http://schemas.microsoft.com/office/drawing/2014/main" val="20001"/>
                    </a:ext>
                  </a:extLst>
                </a:gridCol>
              </a:tblGrid>
              <a:tr h="415841">
                <a:tc>
                  <a:txBody>
                    <a:bodyPr/>
                    <a:lstStyle/>
                    <a:p>
                      <a:pPr marL="0" marR="0" algn="l">
                        <a:lnSpc>
                          <a:spcPct val="115000"/>
                        </a:lnSpc>
                        <a:spcBef>
                          <a:spcPts val="0"/>
                        </a:spcBef>
                        <a:spcAft>
                          <a:spcPts val="0"/>
                        </a:spcAft>
                      </a:pP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300" dirty="0">
                          <a:effectLst/>
                          <a:latin typeface="Times New Roman" panose="02020603050405020304" pitchFamily="18" charset="0"/>
                          <a:ea typeface="宋体" panose="02010600030101010101" pitchFamily="2" charset="-122"/>
                        </a:rPr>
                        <a:t>65-nodes</a:t>
                      </a:r>
                      <a:r>
                        <a:rPr lang="en-US" sz="1300" baseline="0" dirty="0">
                          <a:effectLst/>
                          <a:latin typeface="Times New Roman" panose="02020603050405020304" pitchFamily="18" charset="0"/>
                          <a:ea typeface="宋体" panose="02010600030101010101" pitchFamily="2" charset="-122"/>
                        </a:rPr>
                        <a:t> SUN Fire Linux Cluster</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0"/>
                  </a:ext>
                </a:extLst>
              </a:tr>
              <a:tr h="335227">
                <a:tc>
                  <a:txBody>
                    <a:bodyPr/>
                    <a:lstStyle/>
                    <a:p>
                      <a:pPr marL="0" marR="0" algn="l">
                        <a:lnSpc>
                          <a:spcPct val="115000"/>
                        </a:lnSpc>
                        <a:spcBef>
                          <a:spcPts val="0"/>
                        </a:spcBef>
                        <a:spcAft>
                          <a:spcPts val="0"/>
                        </a:spcAft>
                      </a:pPr>
                      <a:r>
                        <a:rPr lang="en-US" sz="1000" dirty="0">
                          <a:effectLst/>
                        </a:rPr>
                        <a:t>CPU</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000" dirty="0">
                          <a:effectLst/>
                        </a:rPr>
                        <a:t>Quad-Core AMD Opteron(tm) Processor 2376 * 2</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1"/>
                  </a:ext>
                </a:extLst>
              </a:tr>
              <a:tr h="279894">
                <a:tc>
                  <a:txBody>
                    <a:bodyPr/>
                    <a:lstStyle/>
                    <a:p>
                      <a:pPr marL="0" marR="0" algn="l">
                        <a:lnSpc>
                          <a:spcPct val="115000"/>
                        </a:lnSpc>
                        <a:spcBef>
                          <a:spcPts val="0"/>
                        </a:spcBef>
                        <a:spcAft>
                          <a:spcPts val="0"/>
                        </a:spcAft>
                      </a:pPr>
                      <a:r>
                        <a:rPr lang="en-US" sz="1000" dirty="0">
                          <a:effectLst/>
                        </a:rPr>
                        <a:t>Memory</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000">
                          <a:effectLst/>
                        </a:rPr>
                        <a:t>4 * 2GB, DDR2 333MHz</a:t>
                      </a:r>
                      <a:endParaRPr lang="en-US" sz="130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2"/>
                  </a:ext>
                </a:extLst>
              </a:tr>
              <a:tr h="279894">
                <a:tc>
                  <a:txBody>
                    <a:bodyPr/>
                    <a:lstStyle/>
                    <a:p>
                      <a:pPr marL="0" marR="0" algn="l">
                        <a:lnSpc>
                          <a:spcPct val="115000"/>
                        </a:lnSpc>
                        <a:spcBef>
                          <a:spcPts val="0"/>
                        </a:spcBef>
                        <a:spcAft>
                          <a:spcPts val="0"/>
                        </a:spcAft>
                      </a:pPr>
                      <a:r>
                        <a:rPr lang="en-US" sz="1000" dirty="0">
                          <a:effectLst/>
                        </a:rPr>
                        <a:t>Network</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000" dirty="0">
                          <a:effectLst/>
                        </a:rPr>
                        <a:t>1 </a:t>
                      </a:r>
                      <a:r>
                        <a:rPr lang="en-US" sz="1000" dirty="0" err="1">
                          <a:effectLst/>
                        </a:rPr>
                        <a:t>Gbps</a:t>
                      </a:r>
                      <a:r>
                        <a:rPr lang="en-US" sz="1000" dirty="0">
                          <a:effectLst/>
                        </a:rPr>
                        <a:t> Ethernet</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3"/>
                  </a:ext>
                </a:extLst>
              </a:tr>
              <a:tr h="557884">
                <a:tc>
                  <a:txBody>
                    <a:bodyPr/>
                    <a:lstStyle/>
                    <a:p>
                      <a:pPr marL="0" marR="0" algn="l">
                        <a:lnSpc>
                          <a:spcPct val="115000"/>
                        </a:lnSpc>
                        <a:spcBef>
                          <a:spcPts val="0"/>
                        </a:spcBef>
                        <a:spcAft>
                          <a:spcPts val="0"/>
                        </a:spcAft>
                      </a:pPr>
                      <a:r>
                        <a:rPr lang="en-US" sz="1000">
                          <a:effectLst/>
                        </a:rPr>
                        <a:t>Storage</a:t>
                      </a:r>
                      <a:endParaRPr lang="en-US" sz="130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000" dirty="0">
                          <a:effectLst/>
                        </a:rPr>
                        <a:t>HDD: Seagate</a:t>
                      </a:r>
                      <a:r>
                        <a:rPr lang="en-US" sz="1000" baseline="0" dirty="0">
                          <a:effectLst/>
                        </a:rPr>
                        <a:t> </a:t>
                      </a:r>
                      <a:r>
                        <a:rPr lang="en-US" sz="1000" dirty="0">
                          <a:effectLst/>
                        </a:rPr>
                        <a:t>SATA II 250GB, 7200RPM</a:t>
                      </a:r>
                    </a:p>
                    <a:p>
                      <a:pPr marL="0" marR="0" algn="l">
                        <a:lnSpc>
                          <a:spcPct val="115000"/>
                        </a:lnSpc>
                        <a:spcBef>
                          <a:spcPts val="0"/>
                        </a:spcBef>
                        <a:spcAft>
                          <a:spcPts val="0"/>
                        </a:spcAft>
                      </a:pPr>
                      <a:r>
                        <a:rPr lang="en-US" sz="1000" dirty="0">
                          <a:effectLst/>
                          <a:latin typeface="Times New Roman" panose="02020603050405020304" pitchFamily="18" charset="0"/>
                          <a:ea typeface="宋体" panose="02010600030101010101" pitchFamily="2" charset="-122"/>
                        </a:rPr>
                        <a:t>SSD:   OCZ PCI-E X4 100GB </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4"/>
                  </a:ext>
                </a:extLst>
              </a:tr>
              <a:tr h="279894">
                <a:tc>
                  <a:txBody>
                    <a:bodyPr/>
                    <a:lstStyle/>
                    <a:p>
                      <a:pPr marL="0" marR="0" algn="l">
                        <a:lnSpc>
                          <a:spcPct val="115000"/>
                        </a:lnSpc>
                        <a:spcBef>
                          <a:spcPts val="0"/>
                        </a:spcBef>
                        <a:spcAft>
                          <a:spcPts val="0"/>
                        </a:spcAft>
                      </a:pPr>
                      <a:r>
                        <a:rPr lang="en-US" sz="1000" dirty="0">
                          <a:effectLst/>
                        </a:rPr>
                        <a:t>OS</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sz="1000" dirty="0">
                          <a:effectLst/>
                        </a:rPr>
                        <a:t>Linux kernel 2.6.28.10</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5"/>
                  </a:ext>
                </a:extLst>
              </a:tr>
              <a:tr h="487576">
                <a:tc>
                  <a:txBody>
                    <a:bodyPr/>
                    <a:lstStyle/>
                    <a:p>
                      <a:pPr marL="0" marR="0" algn="l">
                        <a:lnSpc>
                          <a:spcPct val="115000"/>
                        </a:lnSpc>
                        <a:spcBef>
                          <a:spcPts val="0"/>
                        </a:spcBef>
                        <a:spcAft>
                          <a:spcPts val="0"/>
                        </a:spcAft>
                      </a:pPr>
                      <a:r>
                        <a:rPr lang="en-US" sz="1000" dirty="0">
                          <a:effectLst/>
                        </a:rPr>
                        <a:t>File system</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tc>
                  <a:txBody>
                    <a:bodyPr/>
                    <a:lstStyle/>
                    <a:p>
                      <a:pPr marL="0" marR="0" algn="l">
                        <a:lnSpc>
                          <a:spcPct val="115000"/>
                        </a:lnSpc>
                        <a:spcBef>
                          <a:spcPts val="0"/>
                        </a:spcBef>
                        <a:spcAft>
                          <a:spcPts val="0"/>
                        </a:spcAft>
                      </a:pPr>
                      <a:r>
                        <a:rPr lang="en-US" altLang="zh-CN" sz="1000" dirty="0">
                          <a:effectLst/>
                        </a:rPr>
                        <a:t>OrangeFS </a:t>
                      </a:r>
                      <a:r>
                        <a:rPr lang="en-US" sz="1000" dirty="0">
                          <a:effectLst/>
                        </a:rPr>
                        <a:t> 2.8.</a:t>
                      </a:r>
                      <a:r>
                        <a:rPr lang="en-US" altLang="zh-CN" sz="1000" dirty="0">
                          <a:effectLst/>
                        </a:rPr>
                        <a:t>6</a:t>
                      </a:r>
                      <a:endParaRPr lang="en-US" sz="1300" dirty="0">
                        <a:effectLst/>
                        <a:latin typeface="Times New Roman" panose="02020603050405020304" pitchFamily="18" charset="0"/>
                        <a:ea typeface="宋体" panose="02010600030101010101" pitchFamily="2" charset="-122"/>
                      </a:endParaRPr>
                    </a:p>
                  </a:txBody>
                  <a:tcPr marL="147844" marR="147844" marT="0" marB="0" anchor="ctr"/>
                </a:tc>
                <a:extLst>
                  <a:ext uri="{0D108BD9-81ED-4DB2-BD59-A6C34878D82A}">
                    <a16:rowId xmlns:a16="http://schemas.microsoft.com/office/drawing/2014/main" val="10006"/>
                  </a:ext>
                </a:extLst>
              </a:tr>
            </a:tbl>
          </a:graphicData>
        </a:graphic>
      </p:graphicFrame>
      <p:sp>
        <p:nvSpPr>
          <p:cNvPr id="6" name="Content Placeholder 3"/>
          <p:cNvSpPr>
            <a:spLocks noGrp="1"/>
          </p:cNvSpPr>
          <p:nvPr>
            <p:ph sz="half" idx="4294967295"/>
          </p:nvPr>
        </p:nvSpPr>
        <p:spPr>
          <a:xfrm>
            <a:off x="1950216" y="3461170"/>
            <a:ext cx="8363200" cy="2682841"/>
          </a:xfrm>
          <a:prstGeom prst="rect">
            <a:avLst/>
          </a:prstGeom>
        </p:spPr>
        <p:txBody>
          <a:bodyPr>
            <a:normAutofit fontScale="77500" lnSpcReduction="20000"/>
          </a:bodyPr>
          <a:lstStyle/>
          <a:p>
            <a:r>
              <a:rPr lang="en-US" altLang="zh-CN" dirty="0"/>
              <a:t>Nodes </a:t>
            </a:r>
          </a:p>
          <a:p>
            <a:pPr lvl="1"/>
            <a:r>
              <a:rPr lang="en-US" altLang="zh-CN" dirty="0"/>
              <a:t>Eight</a:t>
            </a:r>
            <a:r>
              <a:rPr lang="en-US" dirty="0"/>
              <a:t> computing nodes, four HServers, four SServers</a:t>
            </a:r>
          </a:p>
          <a:p>
            <a:r>
              <a:rPr lang="en-US" dirty="0"/>
              <a:t>Data placement schemes</a:t>
            </a:r>
          </a:p>
          <a:p>
            <a:pPr lvl="1"/>
            <a:r>
              <a:rPr lang="en-US" dirty="0"/>
              <a:t>Application-aware Data Layout scheme (</a:t>
            </a:r>
            <a:r>
              <a:rPr lang="en-US" dirty="0">
                <a:solidFill>
                  <a:srgbClr val="FF0000"/>
                </a:solidFill>
              </a:rPr>
              <a:t>ADL</a:t>
            </a:r>
            <a:r>
              <a:rPr lang="en-US" dirty="0"/>
              <a:t>), Storage-aware Data Layout scheme (</a:t>
            </a:r>
            <a:r>
              <a:rPr lang="en-US" dirty="0">
                <a:solidFill>
                  <a:srgbClr val="FF0000"/>
                </a:solidFill>
              </a:rPr>
              <a:t>SDL</a:t>
            </a:r>
            <a:r>
              <a:rPr lang="en-US" dirty="0"/>
              <a:t>), and the proposed scheme (</a:t>
            </a:r>
            <a:r>
              <a:rPr lang="en-US" dirty="0">
                <a:solidFill>
                  <a:srgbClr val="FF0000"/>
                </a:solidFill>
              </a:rPr>
              <a:t>HAS</a:t>
            </a:r>
            <a:r>
              <a:rPr lang="en-US" dirty="0"/>
              <a:t>)</a:t>
            </a:r>
          </a:p>
          <a:p>
            <a:r>
              <a:rPr lang="en-US" altLang="zh-CN" dirty="0"/>
              <a:t>Benchmarks: IOR and BTIO</a:t>
            </a:r>
            <a:endParaRPr lang="en-US" dirty="0"/>
          </a:p>
          <a:p>
            <a:endParaRPr lang="en-US" i="1" dirty="0"/>
          </a:p>
          <a:p>
            <a:pPr lvl="1"/>
            <a:endParaRPr lang="en-US" dirty="0"/>
          </a:p>
          <a:p>
            <a:endParaRPr lang="en-US" dirty="0"/>
          </a:p>
          <a:p>
            <a:endParaRPr lang="en-US" dirty="0"/>
          </a:p>
        </p:txBody>
      </p:sp>
    </p:spTree>
    <p:extLst>
      <p:ext uri="{BB962C8B-B14F-4D97-AF65-F5344CB8AC3E}">
        <p14:creationId xmlns:p14="http://schemas.microsoft.com/office/powerpoint/2010/main" val="2068095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1254" y="153268"/>
            <a:ext cx="7284036" cy="663187"/>
          </a:xfrm>
        </p:spPr>
        <p:txBody>
          <a:bodyPr/>
          <a:lstStyle/>
          <a:p>
            <a:r>
              <a:rPr lang="en-US" altLang="zh-CN" dirty="0"/>
              <a:t>Different Types of I/O Modes</a:t>
            </a:r>
            <a:endParaRPr lang="en-US" dirty="0"/>
          </a:p>
        </p:txBody>
      </p:sp>
      <p:sp>
        <p:nvSpPr>
          <p:cNvPr id="8" name="Content Placeholder 2"/>
          <p:cNvSpPr>
            <a:spLocks noGrp="1"/>
          </p:cNvSpPr>
          <p:nvPr>
            <p:ph idx="1"/>
          </p:nvPr>
        </p:nvSpPr>
        <p:spPr>
          <a:xfrm>
            <a:off x="1312416" y="4018687"/>
            <a:ext cx="9505056" cy="2355367"/>
          </a:xfrm>
        </p:spPr>
        <p:txBody>
          <a:bodyPr>
            <a:noAutofit/>
          </a:bodyPr>
          <a:lstStyle/>
          <a:p>
            <a:r>
              <a:rPr lang="en-US" sz="1600" dirty="0"/>
              <a:t>HAS improves read performance up to 189.7% over ADL with all I/O access patterns, and write performance up to 242.7%. </a:t>
            </a:r>
          </a:p>
          <a:p>
            <a:r>
              <a:rPr lang="en-US" sz="1600" dirty="0"/>
              <a:t>Compared with SDL, HAS improves the performance up to 23.8% for reads and 21.1% for writes.</a:t>
            </a:r>
          </a:p>
          <a:p>
            <a:r>
              <a:rPr lang="en-US" sz="1600" dirty="0"/>
              <a:t>SDL is better than ADL because the storage heterogeneity is the main factors degrading I/O performance.</a:t>
            </a:r>
          </a:p>
          <a:p>
            <a:r>
              <a:rPr lang="en-US" sz="1600" dirty="0"/>
              <a:t> HAS’s read performance exceeds its write performance because SSDs performs better for read operations than write</a:t>
            </a:r>
          </a:p>
        </p:txBody>
      </p:sp>
      <p:sp>
        <p:nvSpPr>
          <p:cNvPr id="9" name="TextBox 8"/>
          <p:cNvSpPr txBox="1"/>
          <p:nvPr/>
        </p:nvSpPr>
        <p:spPr>
          <a:xfrm>
            <a:off x="2392536" y="1086618"/>
            <a:ext cx="1879784" cy="400110"/>
          </a:xfrm>
          <a:prstGeom prst="rect">
            <a:avLst/>
          </a:prstGeom>
          <a:noFill/>
        </p:spPr>
        <p:txBody>
          <a:bodyPr wrap="square" rtlCol="0">
            <a:spAutoFit/>
          </a:bodyPr>
          <a:lstStyle/>
          <a:p>
            <a:pPr algn="ctr"/>
            <a:r>
              <a:rPr lang="en-US" sz="2000" dirty="0">
                <a:solidFill>
                  <a:srgbClr val="0000FF"/>
                </a:solidFill>
              </a:rPr>
              <a:t>Read</a:t>
            </a:r>
          </a:p>
        </p:txBody>
      </p:sp>
      <p:sp>
        <p:nvSpPr>
          <p:cNvPr id="10" name="TextBox 9"/>
          <p:cNvSpPr txBox="1"/>
          <p:nvPr/>
        </p:nvSpPr>
        <p:spPr>
          <a:xfrm>
            <a:off x="7505104" y="1052505"/>
            <a:ext cx="1879784" cy="400110"/>
          </a:xfrm>
          <a:prstGeom prst="rect">
            <a:avLst/>
          </a:prstGeom>
          <a:noFill/>
        </p:spPr>
        <p:txBody>
          <a:bodyPr wrap="square" rtlCol="0">
            <a:spAutoFit/>
          </a:bodyPr>
          <a:lstStyle/>
          <a:p>
            <a:pPr algn="ctr"/>
            <a:r>
              <a:rPr lang="en-US" sz="2000" dirty="0">
                <a:solidFill>
                  <a:srgbClr val="0000FF"/>
                </a:solidFill>
              </a:rPr>
              <a:t>Write</a:t>
            </a:r>
          </a:p>
        </p:txBody>
      </p:sp>
      <p:graphicFrame>
        <p:nvGraphicFramePr>
          <p:cNvPr id="12" name="Chart 11"/>
          <p:cNvGraphicFramePr>
            <a:graphicFrameLocks/>
          </p:cNvGraphicFramePr>
          <p:nvPr>
            <p:extLst>
              <p:ext uri="{D42A27DB-BD31-4B8C-83A1-F6EECF244321}">
                <p14:modId xmlns:p14="http://schemas.microsoft.com/office/powerpoint/2010/main" val="2134682100"/>
              </p:ext>
            </p:extLst>
          </p:nvPr>
        </p:nvGraphicFramePr>
        <p:xfrm>
          <a:off x="1024384" y="1423193"/>
          <a:ext cx="4513009" cy="24569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91240681"/>
              </p:ext>
            </p:extLst>
          </p:nvPr>
        </p:nvGraphicFramePr>
        <p:xfrm>
          <a:off x="6086500" y="1423194"/>
          <a:ext cx="4513009" cy="245697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29120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25276"/>
            <a:ext cx="7284036" cy="559554"/>
          </a:xfrm>
        </p:spPr>
        <p:txBody>
          <a:bodyPr/>
          <a:lstStyle/>
          <a:p>
            <a:r>
              <a:rPr lang="en-US" altLang="zh-CN" dirty="0"/>
              <a:t>Different Numbers of Processes</a:t>
            </a:r>
            <a:endParaRPr lang="en-US" dirty="0"/>
          </a:p>
        </p:txBody>
      </p:sp>
      <p:sp>
        <p:nvSpPr>
          <p:cNvPr id="8" name="TextBox 7"/>
          <p:cNvSpPr txBox="1"/>
          <p:nvPr/>
        </p:nvSpPr>
        <p:spPr>
          <a:xfrm>
            <a:off x="2392536" y="1086618"/>
            <a:ext cx="1879784" cy="400110"/>
          </a:xfrm>
          <a:prstGeom prst="rect">
            <a:avLst/>
          </a:prstGeom>
          <a:noFill/>
        </p:spPr>
        <p:txBody>
          <a:bodyPr wrap="square" rtlCol="0">
            <a:spAutoFit/>
          </a:bodyPr>
          <a:lstStyle/>
          <a:p>
            <a:pPr algn="ctr"/>
            <a:r>
              <a:rPr lang="en-US" sz="2000" dirty="0">
                <a:solidFill>
                  <a:srgbClr val="0000FF"/>
                </a:solidFill>
              </a:rPr>
              <a:t>Read</a:t>
            </a:r>
          </a:p>
        </p:txBody>
      </p:sp>
      <p:sp>
        <p:nvSpPr>
          <p:cNvPr id="9" name="TextBox 8"/>
          <p:cNvSpPr txBox="1"/>
          <p:nvPr/>
        </p:nvSpPr>
        <p:spPr>
          <a:xfrm>
            <a:off x="7505104" y="1052505"/>
            <a:ext cx="1879784" cy="400110"/>
          </a:xfrm>
          <a:prstGeom prst="rect">
            <a:avLst/>
          </a:prstGeom>
          <a:noFill/>
        </p:spPr>
        <p:txBody>
          <a:bodyPr wrap="square" rtlCol="0">
            <a:spAutoFit/>
          </a:bodyPr>
          <a:lstStyle/>
          <a:p>
            <a:pPr algn="ctr"/>
            <a:r>
              <a:rPr lang="en-US" sz="2000" dirty="0">
                <a:solidFill>
                  <a:srgbClr val="0000FF"/>
                </a:solidFill>
              </a:rPr>
              <a:t>Write</a:t>
            </a:r>
          </a:p>
        </p:txBody>
      </p:sp>
      <p:graphicFrame>
        <p:nvGraphicFramePr>
          <p:cNvPr id="10" name="Chart 9"/>
          <p:cNvGraphicFramePr>
            <a:graphicFrameLocks/>
          </p:cNvGraphicFramePr>
          <p:nvPr>
            <p:extLst>
              <p:ext uri="{D42A27DB-BD31-4B8C-83A1-F6EECF244321}">
                <p14:modId xmlns:p14="http://schemas.microsoft.com/office/powerpoint/2010/main" val="1078452345"/>
              </p:ext>
            </p:extLst>
          </p:nvPr>
        </p:nvGraphicFramePr>
        <p:xfrm>
          <a:off x="1312416" y="1486728"/>
          <a:ext cx="4304507" cy="23732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738561267"/>
              </p:ext>
            </p:extLst>
          </p:nvPr>
        </p:nvGraphicFramePr>
        <p:xfrm>
          <a:off x="6136952" y="1461264"/>
          <a:ext cx="4304507" cy="2373277"/>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p:cNvSpPr>
            <a:spLocks noGrp="1"/>
          </p:cNvSpPr>
          <p:nvPr>
            <p:ph idx="1"/>
          </p:nvPr>
        </p:nvSpPr>
        <p:spPr>
          <a:xfrm>
            <a:off x="2206350" y="3812879"/>
            <a:ext cx="7452445" cy="2112248"/>
          </a:xfrm>
        </p:spPr>
        <p:txBody>
          <a:bodyPr>
            <a:normAutofit fontScale="55000" lnSpcReduction="20000"/>
          </a:bodyPr>
          <a:lstStyle/>
          <a:p>
            <a:r>
              <a:rPr lang="en-US" dirty="0"/>
              <a:t>HAS has the best performance among the three schemes.</a:t>
            </a:r>
          </a:p>
          <a:p>
            <a:r>
              <a:rPr lang="en-US" dirty="0"/>
              <a:t>For 16 processes, HAS uses 1-DH, is the same as SDL; for large number of processes,  HAS uses 1-DV policy, providing better performance than 1-DH used by SDL.</a:t>
            </a:r>
          </a:p>
          <a:p>
            <a:r>
              <a:rPr lang="en-US" dirty="0"/>
              <a:t>As the number of processes increase, the performance decreases because more processes lead to server I/O contention in HServers and SServers. </a:t>
            </a:r>
          </a:p>
          <a:p>
            <a:r>
              <a:rPr lang="en-US" dirty="0"/>
              <a:t>HAS has high scalability with the number of processes.</a:t>
            </a:r>
          </a:p>
          <a:p>
            <a:endParaRPr lang="en-US" dirty="0"/>
          </a:p>
        </p:txBody>
      </p:sp>
    </p:spTree>
    <p:extLst>
      <p:ext uri="{BB962C8B-B14F-4D97-AF65-F5344CB8AC3E}">
        <p14:creationId xmlns:p14="http://schemas.microsoft.com/office/powerpoint/2010/main" val="2146459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43" y="153268"/>
            <a:ext cx="8992407" cy="633497"/>
          </a:xfrm>
        </p:spPr>
        <p:txBody>
          <a:bodyPr/>
          <a:lstStyle/>
          <a:p>
            <a:r>
              <a:rPr lang="en-US" altLang="zh-CN" sz="2400" kern="1200" dirty="0"/>
              <a:t>(3) MHA: Migratory Heterogeneity-Aware Data Layout</a:t>
            </a:r>
            <a:r>
              <a:rPr lang="en-US" sz="2000" dirty="0"/>
              <a:t> </a:t>
            </a:r>
          </a:p>
        </p:txBody>
      </p:sp>
      <p:pic>
        <p:nvPicPr>
          <p:cNvPr id="4" name="Picture 3"/>
          <p:cNvPicPr>
            <a:picLocks noChangeAspect="1"/>
          </p:cNvPicPr>
          <p:nvPr/>
        </p:nvPicPr>
        <p:blipFill>
          <a:blip r:embed="rId2"/>
          <a:stretch>
            <a:fillRect/>
          </a:stretch>
        </p:blipFill>
        <p:spPr>
          <a:xfrm>
            <a:off x="304303" y="1320314"/>
            <a:ext cx="3610979" cy="2304953"/>
          </a:xfrm>
          <a:prstGeom prst="rect">
            <a:avLst/>
          </a:prstGeom>
        </p:spPr>
      </p:pic>
      <p:pic>
        <p:nvPicPr>
          <p:cNvPr id="5" name="Picture 4"/>
          <p:cNvPicPr>
            <a:picLocks noChangeAspect="1"/>
          </p:cNvPicPr>
          <p:nvPr/>
        </p:nvPicPr>
        <p:blipFill>
          <a:blip r:embed="rId3"/>
          <a:stretch>
            <a:fillRect/>
          </a:stretch>
        </p:blipFill>
        <p:spPr>
          <a:xfrm>
            <a:off x="4639090" y="1320314"/>
            <a:ext cx="3586094" cy="2304953"/>
          </a:xfrm>
          <a:prstGeom prst="rect">
            <a:avLst/>
          </a:prstGeom>
        </p:spPr>
      </p:pic>
      <p:sp>
        <p:nvSpPr>
          <p:cNvPr id="6" name="Rectangle 5"/>
          <p:cNvSpPr/>
          <p:nvPr/>
        </p:nvSpPr>
        <p:spPr>
          <a:xfrm>
            <a:off x="520328" y="3904831"/>
            <a:ext cx="3050835" cy="369332"/>
          </a:xfrm>
          <a:prstGeom prst="rect">
            <a:avLst/>
          </a:prstGeom>
        </p:spPr>
        <p:txBody>
          <a:bodyPr wrap="none">
            <a:spAutoFit/>
          </a:bodyPr>
          <a:lstStyle/>
          <a:p>
            <a:r>
              <a:rPr lang="en-US" dirty="0"/>
              <a:t>(a)Fixed-size stripe data layout</a:t>
            </a:r>
          </a:p>
        </p:txBody>
      </p:sp>
      <p:sp>
        <p:nvSpPr>
          <p:cNvPr id="7" name="Rectangle 6"/>
          <p:cNvSpPr/>
          <p:nvPr/>
        </p:nvSpPr>
        <p:spPr>
          <a:xfrm>
            <a:off x="5287162" y="3904831"/>
            <a:ext cx="2208682" cy="369332"/>
          </a:xfrm>
          <a:prstGeom prst="rect">
            <a:avLst/>
          </a:prstGeom>
        </p:spPr>
        <p:txBody>
          <a:bodyPr wrap="none">
            <a:spAutoFit/>
          </a:bodyPr>
          <a:lstStyle/>
          <a:p>
            <a:r>
              <a:rPr lang="en-US" dirty="0"/>
              <a:t>(b) </a:t>
            </a:r>
            <a:r>
              <a:rPr lang="en-US" dirty="0">
                <a:solidFill>
                  <a:srgbClr val="FF0000"/>
                </a:solidFill>
              </a:rPr>
              <a:t>HARL </a:t>
            </a:r>
            <a:r>
              <a:rPr lang="en-US" dirty="0"/>
              <a:t>data layout</a:t>
            </a:r>
          </a:p>
        </p:txBody>
      </p:sp>
      <p:sp>
        <p:nvSpPr>
          <p:cNvPr id="8" name="Rectangle 7"/>
          <p:cNvSpPr/>
          <p:nvPr/>
        </p:nvSpPr>
        <p:spPr>
          <a:xfrm>
            <a:off x="500828" y="4392925"/>
            <a:ext cx="7452204" cy="923330"/>
          </a:xfrm>
          <a:prstGeom prst="rect">
            <a:avLst/>
          </a:prstGeom>
        </p:spPr>
        <p:txBody>
          <a:bodyPr wrap="square">
            <a:spAutoFit/>
          </a:bodyPr>
          <a:lstStyle/>
          <a:p>
            <a:pPr algn="l"/>
            <a:r>
              <a:rPr lang="en-US" dirty="0">
                <a:solidFill>
                  <a:srgbClr val="0000FF"/>
                </a:solidFill>
                <a:latin typeface="Segoe UI" panose="020B0502040204020203" pitchFamily="34" charset="0"/>
              </a:rPr>
              <a:t>S. He, X.-H. Sun, Y. Wang, A. Kougkas, and A. Haider, "A Heterogeneity-Aware Region-Level Data Layout Scheme for Hybrid Parallel File Systems," ICPP</a:t>
            </a:r>
            <a:r>
              <a:rPr lang="en-US" i="1" dirty="0">
                <a:solidFill>
                  <a:srgbClr val="0000FF"/>
                </a:solidFill>
                <a:latin typeface="Segoe UI" panose="020B0502040204020203" pitchFamily="34" charset="0"/>
              </a:rPr>
              <a:t>2015.</a:t>
            </a:r>
          </a:p>
        </p:txBody>
      </p:sp>
      <p:pic>
        <p:nvPicPr>
          <p:cNvPr id="2" name="Picture 1"/>
          <p:cNvPicPr>
            <a:picLocks noChangeAspect="1"/>
          </p:cNvPicPr>
          <p:nvPr/>
        </p:nvPicPr>
        <p:blipFill>
          <a:blip r:embed="rId4"/>
          <a:stretch>
            <a:fillRect/>
          </a:stretch>
        </p:blipFill>
        <p:spPr>
          <a:xfrm>
            <a:off x="4140412" y="2266552"/>
            <a:ext cx="498678" cy="268106"/>
          </a:xfrm>
          <a:prstGeom prst="rect">
            <a:avLst/>
          </a:prstGeom>
        </p:spPr>
      </p:pic>
      <p:sp>
        <p:nvSpPr>
          <p:cNvPr id="10" name="Oval 4"/>
          <p:cNvSpPr/>
          <p:nvPr/>
        </p:nvSpPr>
        <p:spPr>
          <a:xfrm>
            <a:off x="9182438" y="1347227"/>
            <a:ext cx="252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5"/>
          <p:cNvSpPr/>
          <p:nvPr/>
        </p:nvSpPr>
        <p:spPr>
          <a:xfrm>
            <a:off x="9599740" y="1347227"/>
            <a:ext cx="252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6"/>
          <p:cNvSpPr/>
          <p:nvPr/>
        </p:nvSpPr>
        <p:spPr>
          <a:xfrm>
            <a:off x="10029906" y="1347227"/>
            <a:ext cx="252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7"/>
          <p:cNvSpPr/>
          <p:nvPr/>
        </p:nvSpPr>
        <p:spPr>
          <a:xfrm>
            <a:off x="10416971" y="1347227"/>
            <a:ext cx="252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p:nvSpPr>
        <p:spPr>
          <a:xfrm>
            <a:off x="9016454" y="1289972"/>
            <a:ext cx="1787582" cy="410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083147" y="3152249"/>
            <a:ext cx="494274" cy="41019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715123" y="3195024"/>
            <a:ext cx="226060" cy="299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039577" y="3195024"/>
            <a:ext cx="367030" cy="34694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512237" y="3222085"/>
            <a:ext cx="190500" cy="24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073567" y="879587"/>
            <a:ext cx="1293495" cy="368300"/>
          </a:xfrm>
          <a:prstGeom prst="rect">
            <a:avLst/>
          </a:prstGeom>
          <a:noFill/>
        </p:spPr>
        <p:txBody>
          <a:bodyPr wrap="square" rtlCol="0">
            <a:spAutoFit/>
          </a:bodyPr>
          <a:lstStyle/>
          <a:p>
            <a:r>
              <a:rPr lang="en-US" altLang="zh-CN" dirty="0"/>
              <a:t>Region</a:t>
            </a:r>
            <a:endParaRPr lang="en-US" dirty="0"/>
          </a:p>
        </p:txBody>
      </p:sp>
      <p:sp>
        <p:nvSpPr>
          <p:cNvPr id="21" name="TextBox 20"/>
          <p:cNvSpPr txBox="1"/>
          <p:nvPr/>
        </p:nvSpPr>
        <p:spPr>
          <a:xfrm>
            <a:off x="9330284" y="2773729"/>
            <a:ext cx="1269365" cy="368300"/>
          </a:xfrm>
          <a:prstGeom prst="rect">
            <a:avLst/>
          </a:prstGeom>
          <a:noFill/>
        </p:spPr>
        <p:txBody>
          <a:bodyPr wrap="square" rtlCol="0">
            <a:spAutoFit/>
          </a:bodyPr>
          <a:lstStyle/>
          <a:p>
            <a:r>
              <a:rPr lang="en-US" altLang="zh-CN"/>
              <a:t>Region</a:t>
            </a:r>
            <a:endParaRPr lang="en-US"/>
          </a:p>
        </p:txBody>
      </p:sp>
      <p:pic>
        <p:nvPicPr>
          <p:cNvPr id="22" name="图片 36" descr="3fe95b5b546a98dfaf96e9890734c51e"/>
          <p:cNvPicPr>
            <a:picLocks noChangeAspect="1"/>
          </p:cNvPicPr>
          <p:nvPr/>
        </p:nvPicPr>
        <p:blipFill>
          <a:blip r:embed="rId5"/>
          <a:stretch>
            <a:fillRect/>
          </a:stretch>
        </p:blipFill>
        <p:spPr>
          <a:xfrm>
            <a:off x="9743242" y="3552184"/>
            <a:ext cx="649217" cy="714449"/>
          </a:xfrm>
          <a:prstGeom prst="rect">
            <a:avLst/>
          </a:prstGeom>
        </p:spPr>
      </p:pic>
      <p:pic>
        <p:nvPicPr>
          <p:cNvPr id="23" name="Picture 22"/>
          <p:cNvPicPr>
            <a:picLocks noChangeAspect="1"/>
          </p:cNvPicPr>
          <p:nvPr/>
        </p:nvPicPr>
        <p:blipFill>
          <a:blip r:embed="rId6"/>
          <a:stretch>
            <a:fillRect/>
          </a:stretch>
        </p:blipFill>
        <p:spPr>
          <a:xfrm>
            <a:off x="9720314" y="1779161"/>
            <a:ext cx="600611" cy="510739"/>
          </a:xfrm>
          <a:prstGeom prst="rect">
            <a:avLst/>
          </a:prstGeom>
        </p:spPr>
      </p:pic>
      <p:sp>
        <p:nvSpPr>
          <p:cNvPr id="24" name="Rectangle 10"/>
          <p:cNvSpPr/>
          <p:nvPr/>
        </p:nvSpPr>
        <p:spPr>
          <a:xfrm>
            <a:off x="9047392" y="3152249"/>
            <a:ext cx="1787582" cy="410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bwMode="auto">
          <a:xfrm rot="3261761">
            <a:off x="8517236" y="1512044"/>
            <a:ext cx="288032" cy="534233"/>
          </a:xfrm>
          <a:prstGeom prst="upArrow">
            <a:avLst/>
          </a:prstGeom>
          <a:solidFill>
            <a:srgbClr val="00B05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28" name="Up Arrow 27"/>
          <p:cNvSpPr/>
          <p:nvPr/>
        </p:nvSpPr>
        <p:spPr bwMode="auto">
          <a:xfrm rot="7300628">
            <a:off x="8572330" y="2757380"/>
            <a:ext cx="288032" cy="669133"/>
          </a:xfrm>
          <a:prstGeom prst="upArrow">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30" name="Rectangle 29"/>
          <p:cNvSpPr/>
          <p:nvPr/>
        </p:nvSpPr>
        <p:spPr>
          <a:xfrm>
            <a:off x="8385124" y="4148167"/>
            <a:ext cx="2567819" cy="646331"/>
          </a:xfrm>
          <a:prstGeom prst="rect">
            <a:avLst/>
          </a:prstGeom>
        </p:spPr>
        <p:txBody>
          <a:bodyPr wrap="none">
            <a:spAutoFit/>
          </a:bodyPr>
          <a:lstStyle/>
          <a:p>
            <a:r>
              <a:rPr lang="en-US" altLang="zh-CN" dirty="0">
                <a:solidFill>
                  <a:srgbClr val="FF0000"/>
                </a:solidFill>
                <a:sym typeface="+mn-ea"/>
              </a:rPr>
              <a:t>HARL</a:t>
            </a:r>
            <a:r>
              <a:rPr lang="zh-CN" altLang="en-US" dirty="0">
                <a:solidFill>
                  <a:srgbClr val="FF0000"/>
                </a:solidFill>
                <a:sym typeface="+mn-ea"/>
              </a:rPr>
              <a:t> </a:t>
            </a:r>
            <a:r>
              <a:rPr lang="en-US" altLang="zh-CN" dirty="0">
                <a:solidFill>
                  <a:srgbClr val="FF0000"/>
                </a:solidFill>
                <a:sym typeface="+mn-ea"/>
              </a:rPr>
              <a:t>is</a:t>
            </a:r>
            <a:r>
              <a:rPr lang="zh-CN" altLang="en-US" dirty="0">
                <a:solidFill>
                  <a:srgbClr val="FF0000"/>
                </a:solidFill>
                <a:sym typeface="+mn-ea"/>
              </a:rPr>
              <a:t> </a:t>
            </a:r>
            <a:r>
              <a:rPr lang="en-US" altLang="zh-CN" dirty="0">
                <a:solidFill>
                  <a:srgbClr val="FF0000"/>
                </a:solidFill>
                <a:sym typeface="+mn-ea"/>
              </a:rPr>
              <a:t>sub-optimal</a:t>
            </a:r>
            <a:r>
              <a:rPr lang="zh-CN" altLang="en-US" dirty="0">
                <a:solidFill>
                  <a:srgbClr val="FF0000"/>
                </a:solidFill>
                <a:sym typeface="+mn-ea"/>
              </a:rPr>
              <a:t> </a:t>
            </a:r>
            <a:r>
              <a:rPr lang="en-US" altLang="zh-CN" dirty="0">
                <a:solidFill>
                  <a:srgbClr val="FF0000"/>
                </a:solidFill>
                <a:sym typeface="+mn-ea"/>
              </a:rPr>
              <a:t>for</a:t>
            </a:r>
          </a:p>
          <a:p>
            <a:r>
              <a:rPr lang="zh-CN" altLang="en-US" dirty="0">
                <a:solidFill>
                  <a:srgbClr val="FF0000"/>
                </a:solidFill>
                <a:sym typeface="+mn-ea"/>
              </a:rPr>
              <a:t> </a:t>
            </a:r>
            <a:r>
              <a:rPr lang="en-US" altLang="zh-CN" dirty="0">
                <a:solidFill>
                  <a:srgbClr val="FF0000"/>
                </a:solidFill>
                <a:sym typeface="+mn-ea"/>
              </a:rPr>
              <a:t>heterogeneous</a:t>
            </a:r>
            <a:r>
              <a:rPr lang="zh-CN" altLang="en-US" dirty="0">
                <a:solidFill>
                  <a:srgbClr val="FF0000"/>
                </a:solidFill>
                <a:sym typeface="+mn-ea"/>
              </a:rPr>
              <a:t> </a:t>
            </a:r>
            <a:r>
              <a:rPr lang="en-US" altLang="zh-CN" dirty="0">
                <a:solidFill>
                  <a:srgbClr val="FF0000"/>
                </a:solidFill>
                <a:sym typeface="+mn-ea"/>
              </a:rPr>
              <a:t>pattern!</a:t>
            </a:r>
            <a:endParaRPr lang="en-US"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
          <p:cNvSpPr>
            <a:spLocks noGrp="1"/>
          </p:cNvSpPr>
          <p:nvPr>
            <p:ph type="title"/>
          </p:nvPr>
        </p:nvSpPr>
        <p:spPr>
          <a:xfrm>
            <a:off x="-10218" y="97450"/>
            <a:ext cx="7838562" cy="750888"/>
          </a:xfrm>
        </p:spPr>
        <p:txBody>
          <a:bodyPr/>
          <a:lstStyle/>
          <a:p>
            <a:pPr algn="l"/>
            <a:r>
              <a:rPr lang="en-US" altLang="zh-CN" sz="3515" b="1" kern="1200" dirty="0">
                <a:sym typeface="+mn-ea"/>
              </a:rPr>
              <a:t>Motivation</a:t>
            </a:r>
            <a:r>
              <a:rPr lang="zh-CN" altLang="en-US" sz="3515" b="1" kern="1200" dirty="0">
                <a:sym typeface="+mn-ea"/>
              </a:rPr>
              <a:t> </a:t>
            </a:r>
            <a:r>
              <a:rPr lang="en-US" altLang="zh-CN" sz="3515" b="1" kern="1200" dirty="0">
                <a:sym typeface="+mn-ea"/>
              </a:rPr>
              <a:t>and</a:t>
            </a:r>
            <a:r>
              <a:rPr lang="zh-CN" altLang="en-US" sz="3515" b="1" kern="1200" dirty="0">
                <a:sym typeface="+mn-ea"/>
              </a:rPr>
              <a:t> </a:t>
            </a:r>
            <a:r>
              <a:rPr lang="en-US" altLang="zh-CN" sz="3515" b="1" kern="1200" dirty="0">
                <a:sym typeface="+mn-ea"/>
              </a:rPr>
              <a:t>Solution</a:t>
            </a:r>
            <a:r>
              <a:rPr lang="zh-CN" altLang="en-US" sz="3515" b="1" kern="1200" dirty="0">
                <a:sym typeface="+mn-ea"/>
              </a:rPr>
              <a:t> </a:t>
            </a:r>
            <a:r>
              <a:rPr lang="en-US" altLang="zh-CN" sz="3515" b="1" kern="1200" dirty="0">
                <a:sym typeface="+mn-ea"/>
              </a:rPr>
              <a:t>of</a:t>
            </a:r>
            <a:r>
              <a:rPr lang="zh-CN" altLang="en-US" sz="3515" b="1" kern="1200" dirty="0">
                <a:sym typeface="+mn-ea"/>
              </a:rPr>
              <a:t> </a:t>
            </a:r>
            <a:r>
              <a:rPr lang="en-US" altLang="zh-CN" sz="3515" b="1" kern="1200" dirty="0">
                <a:sym typeface="+mn-ea"/>
              </a:rPr>
              <a:t>MHA</a:t>
            </a:r>
            <a:endParaRPr lang="en-US" altLang="zh-CN" sz="3515" b="1" kern="1200" dirty="0"/>
          </a:p>
        </p:txBody>
      </p:sp>
      <p:sp>
        <p:nvSpPr>
          <p:cNvPr id="35" name="Rectangle 34"/>
          <p:cNvSpPr/>
          <p:nvPr/>
        </p:nvSpPr>
        <p:spPr>
          <a:xfrm>
            <a:off x="7721128" y="4399936"/>
            <a:ext cx="1884680" cy="645160"/>
          </a:xfrm>
          <a:prstGeom prst="rect">
            <a:avLst/>
          </a:prstGeom>
        </p:spPr>
        <p:txBody>
          <a:bodyPr wrap="none">
            <a:spAutoFit/>
          </a:bodyPr>
          <a:lstStyle/>
          <a:p>
            <a:r>
              <a:rPr lang="en-US" dirty="0">
                <a:solidFill>
                  <a:srgbClr val="FF0000"/>
                </a:solidFill>
              </a:rPr>
              <a:t> </a:t>
            </a:r>
            <a:r>
              <a:rPr lang="en-US" altLang="zh-CN" dirty="0">
                <a:solidFill>
                  <a:srgbClr val="FF0000"/>
                </a:solidFill>
              </a:rPr>
              <a:t>MHA  </a:t>
            </a:r>
            <a:r>
              <a:rPr lang="en-US" altLang="zh-CN" dirty="0"/>
              <a:t>data layout</a:t>
            </a:r>
          </a:p>
          <a:p>
            <a:endParaRPr lang="en-US" dirty="0"/>
          </a:p>
        </p:txBody>
      </p:sp>
      <p:pic>
        <p:nvPicPr>
          <p:cNvPr id="36" name="图片 3"/>
          <p:cNvPicPr>
            <a:picLocks noChangeAspect="1"/>
          </p:cNvPicPr>
          <p:nvPr/>
        </p:nvPicPr>
        <p:blipFill>
          <a:blip r:embed="rId2"/>
          <a:stretch>
            <a:fillRect/>
          </a:stretch>
        </p:blipFill>
        <p:spPr>
          <a:xfrm>
            <a:off x="5992936" y="1260792"/>
            <a:ext cx="4871085" cy="3049270"/>
          </a:xfrm>
          <a:prstGeom prst="rect">
            <a:avLst/>
          </a:prstGeom>
        </p:spPr>
      </p:pic>
      <p:sp>
        <p:nvSpPr>
          <p:cNvPr id="38" name="Striped Right Arrow 3"/>
          <p:cNvSpPr/>
          <p:nvPr/>
        </p:nvSpPr>
        <p:spPr>
          <a:xfrm>
            <a:off x="5442583" y="2677850"/>
            <a:ext cx="277497" cy="21515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内容占位符 10"/>
          <p:cNvPicPr>
            <a:picLocks noGrp="1" noChangeAspect="1"/>
          </p:cNvPicPr>
          <p:nvPr>
            <p:ph sz="half" idx="1"/>
          </p:nvPr>
        </p:nvPicPr>
        <p:blipFill>
          <a:blip r:embed="rId3"/>
          <a:stretch>
            <a:fillRect/>
          </a:stretch>
        </p:blipFill>
        <p:spPr>
          <a:xfrm>
            <a:off x="586362" y="1479338"/>
            <a:ext cx="4270375" cy="2846705"/>
          </a:xfrm>
          <a:prstGeom prst="rect">
            <a:avLst/>
          </a:prstGeom>
        </p:spPr>
      </p:pic>
      <p:sp>
        <p:nvSpPr>
          <p:cNvPr id="40" name="Rectangle 5"/>
          <p:cNvSpPr/>
          <p:nvPr/>
        </p:nvSpPr>
        <p:spPr>
          <a:xfrm>
            <a:off x="81854" y="4386327"/>
            <a:ext cx="5279390" cy="368300"/>
          </a:xfrm>
          <a:prstGeom prst="rect">
            <a:avLst/>
          </a:prstGeom>
        </p:spPr>
        <p:txBody>
          <a:bodyPr wrap="square">
            <a:spAutoFit/>
          </a:bodyPr>
          <a:lstStyle/>
          <a:p>
            <a:pPr algn="l"/>
            <a:r>
              <a:rPr lang="en-US" altLang="zh-CN" dirty="0"/>
              <a:t>             </a:t>
            </a:r>
            <a:r>
              <a:rPr lang="en-US" altLang="zh-CN" sz="1600" dirty="0"/>
              <a:t>Data access sequence in a loop of LANL application</a:t>
            </a:r>
            <a:endParaRPr lang="en-US" sz="1600" dirty="0"/>
          </a:p>
        </p:txBody>
      </p:sp>
      <p:sp>
        <p:nvSpPr>
          <p:cNvPr id="41" name="文本框 1"/>
          <p:cNvSpPr txBox="1"/>
          <p:nvPr/>
        </p:nvSpPr>
        <p:spPr>
          <a:xfrm>
            <a:off x="2011045" y="5320665"/>
            <a:ext cx="7418070" cy="645160"/>
          </a:xfrm>
          <a:prstGeom prst="rect">
            <a:avLst/>
          </a:prstGeom>
          <a:noFill/>
        </p:spPr>
        <p:txBody>
          <a:bodyPr wrap="none" rtlCol="0" anchor="t">
            <a:spAutoFit/>
          </a:bodyPr>
          <a:lstStyle/>
          <a:p>
            <a:pPr algn="l"/>
            <a:r>
              <a:rPr lang="en-US" dirty="0">
                <a:solidFill>
                  <a:srgbClr val="0000FF"/>
                </a:solidFill>
                <a:latin typeface="Segoe UI" panose="020B0502040204020203" pitchFamily="34" charset="0"/>
                <a:sym typeface="+mn-ea"/>
              </a:rPr>
              <a:t>S. He, X.-H. Sun, Y. Wang, and C. Xu, "A Migratory Heterogeneity-Aware </a:t>
            </a:r>
          </a:p>
          <a:p>
            <a:pPr algn="l"/>
            <a:r>
              <a:rPr lang="en-US" dirty="0">
                <a:solidFill>
                  <a:srgbClr val="0000FF"/>
                </a:solidFill>
                <a:latin typeface="Segoe UI" panose="020B0502040204020203" pitchFamily="34" charset="0"/>
                <a:sym typeface="+mn-ea"/>
              </a:rPr>
              <a:t>Data Layout Scheme for Parallel File Systems," in IPDPS, CCF B, 2018.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6392" y="945356"/>
            <a:ext cx="9217024" cy="4824536"/>
          </a:xfrm>
        </p:spPr>
        <p:txBody>
          <a:bodyPr/>
          <a:lstStyle/>
          <a:p>
            <a:pPr algn="just">
              <a:lnSpc>
                <a:spcPts val="2000"/>
              </a:lnSpc>
              <a:buFont typeface="+mj-lt"/>
              <a:buAutoNum type="arabicPeriod"/>
            </a:pPr>
            <a:r>
              <a:rPr lang="en-US" sz="1400" b="1" dirty="0">
                <a:solidFill>
                  <a:srgbClr val="4A2CFE"/>
                </a:solidFill>
              </a:rPr>
              <a:t>S. He</a:t>
            </a:r>
            <a:r>
              <a:rPr lang="en-US" altLang="zh-CN" sz="1400" dirty="0"/>
              <a:t> and X.-H. Sun, “A Cost-Effective Distribution-Aware Data Replication Scheme for Parallel I/O Systems,”</a:t>
            </a:r>
            <a:r>
              <a:rPr lang="en-US" sz="1400" b="1" dirty="0">
                <a:solidFill>
                  <a:srgbClr val="4A2CFE"/>
                </a:solidFill>
              </a:rPr>
              <a:t>TC, </a:t>
            </a:r>
            <a:r>
              <a:rPr lang="en-US" altLang="zh-CN" sz="1400" dirty="0"/>
              <a:t>2018.</a:t>
            </a:r>
          </a:p>
          <a:p>
            <a:pPr algn="just">
              <a:lnSpc>
                <a:spcPts val="2000"/>
              </a:lnSpc>
              <a:buFont typeface="+mj-lt"/>
              <a:buAutoNum type="arabicPeriod"/>
            </a:pPr>
            <a:r>
              <a:rPr lang="en-US" sz="1400" b="1" dirty="0">
                <a:solidFill>
                  <a:srgbClr val="4A2CFE"/>
                </a:solidFill>
              </a:rPr>
              <a:t>S. He</a:t>
            </a:r>
            <a:r>
              <a:rPr lang="en-US" sz="1400" dirty="0"/>
              <a:t>, </a:t>
            </a:r>
            <a:r>
              <a:rPr lang="en-US" altLang="zh-CN" sz="1400" dirty="0"/>
              <a:t>Y</a:t>
            </a:r>
            <a:r>
              <a:rPr lang="en-US" sz="1400" dirty="0"/>
              <a:t>. </a:t>
            </a:r>
            <a:r>
              <a:rPr lang="en-US" altLang="zh-CN" sz="1400" dirty="0"/>
              <a:t>W</a:t>
            </a:r>
            <a:r>
              <a:rPr lang="en-US" sz="1400" dirty="0"/>
              <a:t>ang, X.-H. Sun, and C. Xu, "Using MinMax-Memory Claims to Improve In-Memory Workflow Computations in the Cloud," </a:t>
            </a:r>
            <a:r>
              <a:rPr lang="en-US" sz="1400" b="1" dirty="0">
                <a:solidFill>
                  <a:srgbClr val="4A2CFE"/>
                </a:solidFill>
              </a:rPr>
              <a:t>TPDS</a:t>
            </a:r>
            <a:r>
              <a:rPr lang="en-US" sz="1400" dirty="0"/>
              <a:t>, 2017.</a:t>
            </a:r>
          </a:p>
          <a:p>
            <a:pPr algn="just">
              <a:lnSpc>
                <a:spcPts val="2000"/>
              </a:lnSpc>
              <a:buFont typeface="+mj-lt"/>
              <a:buAutoNum type="arabicPeriod"/>
            </a:pPr>
            <a:r>
              <a:rPr lang="en-US" sz="1400" b="1" dirty="0">
                <a:solidFill>
                  <a:srgbClr val="4A2CFE"/>
                </a:solidFill>
              </a:rPr>
              <a:t>S. He</a:t>
            </a:r>
            <a:r>
              <a:rPr lang="en-US" sz="1400" dirty="0"/>
              <a:t>, Y. Wang, Z. Li, X.-H. Sun, and C. Xu, "Cost-Aware Region-Level Data Placement in Multi-Tiered Parallel I/O Systems," </a:t>
            </a:r>
            <a:r>
              <a:rPr lang="en-US" sz="1400" b="1" dirty="0">
                <a:solidFill>
                  <a:srgbClr val="4A2CFE"/>
                </a:solidFill>
              </a:rPr>
              <a:t>TPDS</a:t>
            </a:r>
            <a:r>
              <a:rPr lang="en-US" sz="1400" dirty="0"/>
              <a:t>, 2017.</a:t>
            </a:r>
            <a:endParaRPr lang="en-US" sz="1400" b="1" dirty="0">
              <a:solidFill>
                <a:srgbClr val="4A2CFE"/>
              </a:solidFill>
            </a:endParaRPr>
          </a:p>
          <a:p>
            <a:pPr algn="just">
              <a:lnSpc>
                <a:spcPts val="2000"/>
              </a:lnSpc>
              <a:buFont typeface="+mj-lt"/>
              <a:buAutoNum type="arabicPeriod"/>
            </a:pPr>
            <a:r>
              <a:rPr lang="en-US" sz="1400" b="1" dirty="0">
                <a:solidFill>
                  <a:srgbClr val="4A2CFE"/>
                </a:solidFill>
              </a:rPr>
              <a:t>S. He</a:t>
            </a:r>
            <a:r>
              <a:rPr lang="en-US" sz="1400" dirty="0"/>
              <a:t>, Y. Wang, X.-H. Sun,</a:t>
            </a:r>
            <a:r>
              <a:rPr lang="zh-CN" altLang="en-US" sz="1400" dirty="0"/>
              <a:t> </a:t>
            </a:r>
            <a:r>
              <a:rPr lang="en-US" altLang="zh-CN" sz="1400" dirty="0"/>
              <a:t>and C. Xu</a:t>
            </a:r>
            <a:r>
              <a:rPr lang="en-US" sz="1400" dirty="0"/>
              <a:t>, “Heterogeneity-Aware Collective I/O for Parallel I/O Systems with Hybrid HDD/SSD Servers,” </a:t>
            </a:r>
            <a:r>
              <a:rPr lang="en-US" sz="1400" b="1" dirty="0">
                <a:solidFill>
                  <a:srgbClr val="4A2CFE"/>
                </a:solidFill>
              </a:rPr>
              <a:t>TC</a:t>
            </a:r>
            <a:r>
              <a:rPr lang="en-US" sz="1400" dirty="0"/>
              <a:t>, 2017.</a:t>
            </a:r>
          </a:p>
          <a:p>
            <a:pPr algn="just">
              <a:lnSpc>
                <a:spcPts val="2000"/>
              </a:lnSpc>
              <a:buFont typeface="+mj-lt"/>
              <a:buAutoNum type="arabicPeriod"/>
            </a:pPr>
            <a:r>
              <a:rPr lang="en-US" sz="1400" b="1" dirty="0">
                <a:solidFill>
                  <a:srgbClr val="4A2CFE"/>
                </a:solidFill>
              </a:rPr>
              <a:t>S. He</a:t>
            </a:r>
            <a:r>
              <a:rPr lang="en-US" sz="1400" dirty="0"/>
              <a:t>, Y. Wang, X.-H. Sun,  and C. Xu, “HARL: Optimizing Parallel File Systems with Heterogeneity-Aware Region-Level Data Layout,” </a:t>
            </a:r>
            <a:r>
              <a:rPr lang="en-US" sz="1400" b="1" dirty="0">
                <a:solidFill>
                  <a:srgbClr val="4A2CFE"/>
                </a:solidFill>
              </a:rPr>
              <a:t>TC</a:t>
            </a:r>
            <a:r>
              <a:rPr lang="en-US" sz="1400" dirty="0"/>
              <a:t>, 2017.</a:t>
            </a:r>
          </a:p>
          <a:p>
            <a:pPr algn="just">
              <a:lnSpc>
                <a:spcPts val="2000"/>
              </a:lnSpc>
              <a:buFont typeface="+mj-lt"/>
              <a:buAutoNum type="arabicPeriod"/>
            </a:pPr>
            <a:r>
              <a:rPr lang="en-US" sz="1400" b="1" dirty="0">
                <a:solidFill>
                  <a:srgbClr val="4A2CFE"/>
                </a:solidFill>
              </a:rPr>
              <a:t>S. He</a:t>
            </a:r>
            <a:r>
              <a:rPr lang="en-US" sz="1400" dirty="0"/>
              <a:t>, Y. Wang, and X.-H. Sun, "Boosting Parallel File System Performance with Heterogeneity-Aware Selective Data Layout," </a:t>
            </a:r>
            <a:r>
              <a:rPr lang="en-US" sz="1400" b="1" dirty="0">
                <a:solidFill>
                  <a:srgbClr val="4A2CFE"/>
                </a:solidFill>
              </a:rPr>
              <a:t>TPDS</a:t>
            </a:r>
            <a:r>
              <a:rPr lang="en-US" sz="1400" dirty="0"/>
              <a:t>, 2016.</a:t>
            </a:r>
          </a:p>
          <a:p>
            <a:pPr algn="just">
              <a:lnSpc>
                <a:spcPts val="2000"/>
              </a:lnSpc>
              <a:buFont typeface="+mj-lt"/>
              <a:buAutoNum type="arabicPeriod"/>
            </a:pPr>
            <a:r>
              <a:rPr lang="en-US" sz="1400" b="1" dirty="0">
                <a:solidFill>
                  <a:srgbClr val="4A2CFE"/>
                </a:solidFill>
              </a:rPr>
              <a:t>S. He, </a:t>
            </a:r>
            <a:r>
              <a:rPr lang="en-US" sz="1400" dirty="0"/>
              <a:t>Y. Wang, and X.-H. Sun, "Improving Performance of Parallel I/O Systems through Selective and Layout-Aware SSD Cache," </a:t>
            </a:r>
            <a:r>
              <a:rPr lang="en-US" sz="1400" b="1" dirty="0">
                <a:solidFill>
                  <a:srgbClr val="4A2CFE"/>
                </a:solidFill>
              </a:rPr>
              <a:t>TPDS</a:t>
            </a:r>
            <a:r>
              <a:rPr lang="en-US" sz="1400" dirty="0"/>
              <a:t>, 2016.</a:t>
            </a:r>
          </a:p>
          <a:p>
            <a:pPr algn="just">
              <a:lnSpc>
                <a:spcPts val="2000"/>
              </a:lnSpc>
              <a:buFont typeface="+mj-lt"/>
              <a:buAutoNum type="arabicPeriod"/>
            </a:pPr>
            <a:r>
              <a:rPr lang="en-US" sz="1400" b="1" dirty="0">
                <a:solidFill>
                  <a:srgbClr val="4A2CFE"/>
                </a:solidFill>
              </a:rPr>
              <a:t>S. He</a:t>
            </a:r>
            <a:r>
              <a:rPr lang="en-US" altLang="zh-CN" sz="1400" dirty="0"/>
              <a:t>, X.-H. Sun, Y. Wang, and C. Xu, "A Migratory Heterogeneity-Aware Data Layout Scheme for Parallel File Systems,"  </a:t>
            </a:r>
            <a:r>
              <a:rPr lang="en-US" sz="1400" b="1" dirty="0">
                <a:solidFill>
                  <a:srgbClr val="4A2CFE"/>
                </a:solidFill>
              </a:rPr>
              <a:t>IPDPS</a:t>
            </a:r>
            <a:r>
              <a:rPr lang="en-US" altLang="zh-CN" sz="1400" dirty="0"/>
              <a:t>, 2018.</a:t>
            </a:r>
            <a:endParaRPr lang="en-US" sz="1400" dirty="0"/>
          </a:p>
        </p:txBody>
      </p:sp>
      <p:sp>
        <p:nvSpPr>
          <p:cNvPr id="3" name="Title 2"/>
          <p:cNvSpPr>
            <a:spLocks noGrp="1"/>
          </p:cNvSpPr>
          <p:nvPr>
            <p:ph type="title"/>
          </p:nvPr>
        </p:nvSpPr>
        <p:spPr>
          <a:xfrm>
            <a:off x="-17933" y="103823"/>
            <a:ext cx="8233627" cy="750887"/>
          </a:xfrm>
        </p:spPr>
        <p:txBody>
          <a:bodyPr/>
          <a:lstStyle/>
          <a:p>
            <a:r>
              <a:rPr lang="en-US" altLang="zh-CN" sz="3515" kern="1200" dirty="0"/>
              <a:t>Selected Publications (1/2)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00" y="108001"/>
            <a:ext cx="5313045" cy="632460"/>
          </a:xfrm>
          <a:prstGeom prst="rect">
            <a:avLst/>
          </a:prstGeom>
          <a:noFill/>
        </p:spPr>
        <p:txBody>
          <a:bodyPr wrap="square" rtlCol="0">
            <a:spAutoFit/>
          </a:bodyPr>
          <a:lstStyle/>
          <a:p>
            <a:pPr algn="l" eaLnBrk="0" hangingPunct="0"/>
            <a:r>
              <a:rPr lang="en-US" altLang="zh-CN" sz="3515" b="1" dirty="0">
                <a:solidFill>
                  <a:schemeClr val="bg1"/>
                </a:solidFill>
                <a:latin typeface="+mj-lt"/>
                <a:ea typeface="+mj-ea"/>
                <a:cs typeface="+mj-cs"/>
              </a:rPr>
              <a:t>The Surge of Big Data</a:t>
            </a:r>
          </a:p>
        </p:txBody>
      </p:sp>
      <p:pic>
        <p:nvPicPr>
          <p:cNvPr id="3" name="Picture 2"/>
          <p:cNvPicPr>
            <a:picLocks noChangeAspect="1"/>
          </p:cNvPicPr>
          <p:nvPr/>
        </p:nvPicPr>
        <p:blipFill>
          <a:blip r:embed="rId3"/>
          <a:stretch>
            <a:fillRect/>
          </a:stretch>
        </p:blipFill>
        <p:spPr>
          <a:xfrm>
            <a:off x="2464544" y="1233388"/>
            <a:ext cx="7085682" cy="4375656"/>
          </a:xfrm>
          <a:prstGeom prst="rect">
            <a:avLst/>
          </a:prstGeom>
        </p:spPr>
      </p:pic>
      <p:sp>
        <p:nvSpPr>
          <p:cNvPr id="4" name="TextBox 3"/>
          <p:cNvSpPr txBox="1"/>
          <p:nvPr/>
        </p:nvSpPr>
        <p:spPr>
          <a:xfrm>
            <a:off x="2464544" y="5841900"/>
            <a:ext cx="6264696" cy="369332"/>
          </a:xfrm>
          <a:prstGeom prst="rect">
            <a:avLst/>
          </a:prstGeom>
          <a:noFill/>
        </p:spPr>
        <p:txBody>
          <a:bodyPr wrap="square" rtlCol="0">
            <a:spAutoFit/>
          </a:bodyPr>
          <a:lstStyle/>
          <a:p>
            <a:r>
              <a:rPr lang="en-US" altLang="zh-CN" dirty="0">
                <a:solidFill>
                  <a:srgbClr val="0000FF"/>
                </a:solidFill>
              </a:rPr>
              <a:t>Applications</a:t>
            </a:r>
            <a:r>
              <a:rPr lang="zh-CN" altLang="en-US" dirty="0">
                <a:solidFill>
                  <a:srgbClr val="0000FF"/>
                </a:solidFill>
              </a:rPr>
              <a:t> </a:t>
            </a:r>
            <a:r>
              <a:rPr lang="en-US" altLang="zh-CN" dirty="0">
                <a:solidFill>
                  <a:srgbClr val="0000FF"/>
                </a:solidFill>
              </a:rPr>
              <a:t>become</a:t>
            </a:r>
            <a:r>
              <a:rPr lang="zh-CN" altLang="en-US" dirty="0">
                <a:solidFill>
                  <a:srgbClr val="0000FF"/>
                </a:solidFill>
              </a:rPr>
              <a:t> </a:t>
            </a:r>
            <a:r>
              <a:rPr lang="en-US" altLang="zh-CN" dirty="0">
                <a:solidFill>
                  <a:srgbClr val="0000FF"/>
                </a:solidFill>
              </a:rPr>
              <a:t>data-intensive</a:t>
            </a:r>
            <a:r>
              <a:rPr lang="zh-CN" altLang="en-US" dirty="0">
                <a:solidFill>
                  <a:srgbClr val="0000FF"/>
                </a:solidFill>
              </a:rPr>
              <a:t> </a:t>
            </a:r>
            <a:r>
              <a:rPr lang="en-US" altLang="zh-CN" dirty="0">
                <a:solidFill>
                  <a:srgbClr val="0000FF"/>
                </a:solidFill>
              </a:rPr>
              <a:t>from</a:t>
            </a:r>
            <a:r>
              <a:rPr lang="zh-CN" altLang="en-US" dirty="0">
                <a:solidFill>
                  <a:srgbClr val="0000FF"/>
                </a:solidFill>
              </a:rPr>
              <a:t> </a:t>
            </a:r>
            <a:r>
              <a:rPr lang="en-US" altLang="zh-CN" dirty="0">
                <a:solidFill>
                  <a:srgbClr val="0000FF"/>
                </a:solidFill>
              </a:rPr>
              <a:t>computing-intensive.</a:t>
            </a:r>
            <a:endParaRPr lang="en-US" dirty="0">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8400" y="1161380"/>
            <a:ext cx="8928992" cy="3600400"/>
          </a:xfrm>
        </p:spPr>
        <p:txBody>
          <a:bodyPr/>
          <a:lstStyle/>
          <a:p>
            <a:pPr algn="just">
              <a:buClr>
                <a:srgbClr val="000000"/>
              </a:buClr>
              <a:buFont typeface="+mj-lt"/>
              <a:buAutoNum type="arabicPeriod" startAt="9"/>
            </a:pPr>
            <a:r>
              <a:rPr lang="en-US" sz="1400" b="1" dirty="0">
                <a:solidFill>
                  <a:srgbClr val="0000FF"/>
                </a:solidFill>
              </a:rPr>
              <a:t>S. He</a:t>
            </a:r>
            <a:r>
              <a:rPr lang="en-US" sz="1400" dirty="0"/>
              <a:t>, X.-H. Sun, and A. </a:t>
            </a:r>
            <a:r>
              <a:rPr lang="en-US" sz="1400" dirty="0" err="1"/>
              <a:t>Haider</a:t>
            </a:r>
            <a:r>
              <a:rPr lang="en-US" sz="1400" dirty="0"/>
              <a:t>, “HAS: Heterogeneity-Aware Selective Data Layout Scheme for Parallel File Systems on Hybrid Servers,” </a:t>
            </a:r>
            <a:r>
              <a:rPr lang="en-US" sz="1400" b="1" dirty="0">
                <a:solidFill>
                  <a:srgbClr val="0000FF"/>
                </a:solidFill>
              </a:rPr>
              <a:t>IPDPS, </a:t>
            </a:r>
            <a:r>
              <a:rPr lang="en-US" sz="1400" dirty="0"/>
              <a:t>2015.</a:t>
            </a:r>
          </a:p>
          <a:p>
            <a:pPr algn="just">
              <a:buClr>
                <a:srgbClr val="000000"/>
              </a:buClr>
              <a:buFont typeface="+mj-lt"/>
              <a:buAutoNum type="arabicPeriod" startAt="9"/>
            </a:pPr>
            <a:r>
              <a:rPr lang="en-US" sz="1400" b="1" dirty="0">
                <a:solidFill>
                  <a:srgbClr val="0000FF"/>
                </a:solidFill>
              </a:rPr>
              <a:t>S. He</a:t>
            </a:r>
            <a:r>
              <a:rPr lang="en-US" sz="1400" dirty="0"/>
              <a:t>, X.-H. Sun, Y. Wang, A. </a:t>
            </a:r>
            <a:r>
              <a:rPr lang="en-US" sz="1400" dirty="0" err="1"/>
              <a:t>Kougkas</a:t>
            </a:r>
            <a:r>
              <a:rPr lang="en-US" sz="1400" dirty="0"/>
              <a:t>, and A. </a:t>
            </a:r>
            <a:r>
              <a:rPr lang="en-US" sz="1400" dirty="0" err="1"/>
              <a:t>Haider</a:t>
            </a:r>
            <a:r>
              <a:rPr lang="en-US" sz="1400" dirty="0"/>
              <a:t>, “A Heterogeneity-Aware Region-Level Data Layout Scheme for Hybrid Parallel File Systems,” </a:t>
            </a:r>
            <a:r>
              <a:rPr lang="en-US" sz="1400" b="1" dirty="0">
                <a:solidFill>
                  <a:srgbClr val="0000FF"/>
                </a:solidFill>
              </a:rPr>
              <a:t>ICPP, </a:t>
            </a:r>
            <a:r>
              <a:rPr lang="en-US" sz="1400" dirty="0"/>
              <a:t>2015.</a:t>
            </a:r>
          </a:p>
          <a:p>
            <a:pPr algn="just">
              <a:lnSpc>
                <a:spcPts val="2000"/>
              </a:lnSpc>
              <a:buClr>
                <a:srgbClr val="000000"/>
              </a:buClr>
              <a:buFont typeface="+mj-lt"/>
              <a:buAutoNum type="arabicPeriod" startAt="9"/>
            </a:pPr>
            <a:r>
              <a:rPr lang="en-US" sz="1400" b="1" dirty="0">
                <a:solidFill>
                  <a:srgbClr val="0000FF"/>
                </a:solidFill>
              </a:rPr>
              <a:t>S. He</a:t>
            </a:r>
            <a:r>
              <a:rPr lang="en-US" sz="1400" dirty="0"/>
              <a:t>, X.-H. Sun, and B. Feng, “S4D-Cache: Smart Selective SSD Cache for Parallel I/O Systems,”</a:t>
            </a:r>
            <a:r>
              <a:rPr lang="zh-CN" altLang="en-US" sz="1400" dirty="0"/>
              <a:t> </a:t>
            </a:r>
            <a:r>
              <a:rPr lang="en-US" sz="1400" b="1" dirty="0">
                <a:solidFill>
                  <a:srgbClr val="0000FF"/>
                </a:solidFill>
              </a:rPr>
              <a:t>ICDCS, </a:t>
            </a:r>
            <a:r>
              <a:rPr lang="en-US" sz="1400" dirty="0"/>
              <a:t>2014.</a:t>
            </a:r>
          </a:p>
          <a:p>
            <a:pPr algn="just">
              <a:buClr>
                <a:srgbClr val="000000"/>
              </a:buClr>
              <a:buFont typeface="+mj-lt"/>
              <a:buAutoNum type="arabicPeriod" startAt="9"/>
            </a:pPr>
            <a:r>
              <a:rPr lang="en-US" sz="1400" dirty="0"/>
              <a:t>Y. Wang</a:t>
            </a:r>
            <a:r>
              <a:rPr lang="en-US" sz="1400" b="1" dirty="0"/>
              <a:t>, </a:t>
            </a:r>
            <a:r>
              <a:rPr lang="en-US" sz="1400" b="1" dirty="0">
                <a:solidFill>
                  <a:srgbClr val="4A2CFE"/>
                </a:solidFill>
              </a:rPr>
              <a:t>S. He</a:t>
            </a:r>
            <a:r>
              <a:rPr lang="en-US" sz="1400" dirty="0"/>
              <a:t>, X. Fan, C. Xu, J. D. Horton, and J. C. Culberson, "Data Caching in Next Generation Mobile Cloud Services, Online vs. Off-line," </a:t>
            </a:r>
            <a:r>
              <a:rPr lang="en-US" sz="1400" b="1" dirty="0">
                <a:solidFill>
                  <a:srgbClr val="4A2CFE"/>
                </a:solidFill>
              </a:rPr>
              <a:t>ICPP</a:t>
            </a:r>
            <a:r>
              <a:rPr lang="en-US" sz="1400" dirty="0"/>
              <a:t>, 2017.</a:t>
            </a:r>
          </a:p>
          <a:p>
            <a:pPr algn="just">
              <a:buClr>
                <a:srgbClr val="000000"/>
              </a:buClr>
              <a:buFont typeface="+mj-lt"/>
              <a:buAutoNum type="arabicPeriod" startAt="9"/>
            </a:pPr>
            <a:r>
              <a:rPr lang="en-US" sz="1400" dirty="0">
                <a:sym typeface="+mn-ea"/>
              </a:rPr>
              <a:t>Y. Wang, B. </a:t>
            </a:r>
            <a:r>
              <a:rPr lang="en-US" sz="1400" dirty="0" err="1">
                <a:sym typeface="+mn-ea"/>
              </a:rPr>
              <a:t>Veeravalli</a:t>
            </a:r>
            <a:r>
              <a:rPr lang="en-US" sz="1400" dirty="0">
                <a:sym typeface="+mn-ea"/>
              </a:rPr>
              <a:t>, C.-K. </a:t>
            </a:r>
            <a:r>
              <a:rPr lang="en-US" sz="1400" dirty="0" err="1">
                <a:sym typeface="+mn-ea"/>
              </a:rPr>
              <a:t>Tham</a:t>
            </a:r>
            <a:r>
              <a:rPr lang="en-US" sz="1400" dirty="0">
                <a:sym typeface="+mn-ea"/>
              </a:rPr>
              <a:t>, </a:t>
            </a:r>
            <a:r>
              <a:rPr lang="en-US" sz="1400" b="1" dirty="0">
                <a:solidFill>
                  <a:srgbClr val="0000FF"/>
                </a:solidFill>
                <a:sym typeface="+mn-ea"/>
              </a:rPr>
              <a:t>S. He</a:t>
            </a:r>
            <a:r>
              <a:rPr lang="en-US" sz="1400" dirty="0">
                <a:sym typeface="+mn-ea"/>
              </a:rPr>
              <a:t>, and C. Xu, “On Service Migrations in the Cloud for Mobile Accesses: A Distributed Approach,”</a:t>
            </a:r>
            <a:r>
              <a:rPr lang="zh-CN" altLang="en-US" sz="1400" dirty="0">
                <a:sym typeface="+mn-ea"/>
              </a:rPr>
              <a:t> </a:t>
            </a:r>
            <a:r>
              <a:rPr lang="en-US" sz="1400" b="1" dirty="0">
                <a:solidFill>
                  <a:srgbClr val="0000FF"/>
                </a:solidFill>
                <a:sym typeface="+mn-ea"/>
              </a:rPr>
              <a:t>TAAS</a:t>
            </a:r>
            <a:r>
              <a:rPr lang="en-US" sz="1400" dirty="0">
                <a:sym typeface="+mn-ea"/>
              </a:rPr>
              <a:t>, 2017</a:t>
            </a:r>
            <a:r>
              <a:rPr lang="en-US" sz="1400" i="1" dirty="0">
                <a:sym typeface="+mn-ea"/>
              </a:rPr>
              <a:t>.</a:t>
            </a:r>
          </a:p>
          <a:p>
            <a:pPr algn="just">
              <a:buClr>
                <a:srgbClr val="000000"/>
              </a:buClr>
              <a:buFont typeface="+mj-lt"/>
              <a:buAutoNum type="arabicPeriod" startAt="9"/>
            </a:pPr>
            <a:r>
              <a:rPr lang="en-US" sz="1400" dirty="0">
                <a:sym typeface="+mn-ea"/>
              </a:rPr>
              <a:t>Z. Li and </a:t>
            </a:r>
            <a:r>
              <a:rPr lang="en-US" sz="1400" b="1" dirty="0">
                <a:solidFill>
                  <a:srgbClr val="4A2CFE"/>
                </a:solidFill>
                <a:sym typeface="+mn-ea"/>
              </a:rPr>
              <a:t>S. He</a:t>
            </a:r>
            <a:r>
              <a:rPr lang="en-US" sz="1400" dirty="0">
                <a:sym typeface="+mn-ea"/>
              </a:rPr>
              <a:t>, "Fixed-Priority Scheduling for Two-Phase Mixed-Criticality Systems," </a:t>
            </a:r>
            <a:r>
              <a:rPr lang="en-US" sz="1400" b="1" dirty="0">
                <a:solidFill>
                  <a:srgbClr val="4A2CFE"/>
                </a:solidFill>
                <a:sym typeface="+mn-ea"/>
              </a:rPr>
              <a:t>TECS</a:t>
            </a:r>
            <a:r>
              <a:rPr lang="en-US" sz="1400" dirty="0">
                <a:sym typeface="+mn-ea"/>
              </a:rPr>
              <a:t>, 2017.</a:t>
            </a:r>
          </a:p>
          <a:p>
            <a:pPr algn="just">
              <a:buClr>
                <a:srgbClr val="000000"/>
              </a:buClr>
              <a:buFont typeface="+mj-lt"/>
              <a:buAutoNum type="arabicPeriod" startAt="9"/>
            </a:pPr>
            <a:r>
              <a:rPr lang="en-US" sz="1400" dirty="0">
                <a:sym typeface="+mn-ea"/>
              </a:rPr>
              <a:t>Y. Wang, C. Xu, </a:t>
            </a:r>
            <a:r>
              <a:rPr lang="en-US" sz="1400" b="1" dirty="0">
                <a:solidFill>
                  <a:srgbClr val="4A2CFE"/>
                </a:solidFill>
                <a:sym typeface="+mn-ea"/>
              </a:rPr>
              <a:t>S. He</a:t>
            </a:r>
            <a:r>
              <a:rPr lang="en-US" sz="1400" dirty="0">
                <a:sym typeface="+mn-ea"/>
              </a:rPr>
              <a:t>, and X.-H. Sun, "On MinMax-Memory Claims for Scientific Workflows in the In-Memory Cloud Computing</a:t>
            </a:r>
            <a:r>
              <a:rPr lang="en-US" sz="1400">
                <a:sym typeface="+mn-ea"/>
              </a:rPr>
              <a:t>," </a:t>
            </a:r>
            <a:r>
              <a:rPr lang="en-US" sz="1400" b="1">
                <a:solidFill>
                  <a:srgbClr val="0000FF"/>
                </a:solidFill>
                <a:sym typeface="+mn-ea"/>
              </a:rPr>
              <a:t>ICDCS</a:t>
            </a:r>
            <a:r>
              <a:rPr lang="en-US" sz="1400">
                <a:sym typeface="+mn-ea"/>
              </a:rPr>
              <a:t>, </a:t>
            </a:r>
            <a:r>
              <a:rPr lang="en-US" sz="1400" dirty="0">
                <a:sym typeface="+mn-ea"/>
              </a:rPr>
              <a:t>2016.</a:t>
            </a:r>
          </a:p>
          <a:p>
            <a:pPr algn="just">
              <a:buClr>
                <a:srgbClr val="000000"/>
              </a:buClr>
              <a:buFont typeface="+mj-lt"/>
              <a:buAutoNum type="arabicPeriod" startAt="12"/>
            </a:pPr>
            <a:endParaRPr lang="en-US" sz="1400" dirty="0">
              <a:sym typeface="+mn-ea"/>
            </a:endParaRPr>
          </a:p>
          <a:p>
            <a:pPr algn="just">
              <a:buClr>
                <a:srgbClr val="000000"/>
              </a:buClr>
              <a:buFont typeface="+mj-lt"/>
              <a:buAutoNum type="arabicPeriod" startAt="12"/>
            </a:pPr>
            <a:endParaRPr lang="en-US" sz="1400" dirty="0"/>
          </a:p>
          <a:p>
            <a:pPr algn="just">
              <a:buClr>
                <a:srgbClr val="000000"/>
              </a:buClr>
              <a:buFont typeface="+mj-lt"/>
              <a:buAutoNum type="arabicPeriod" startAt="9"/>
            </a:pPr>
            <a:endParaRPr lang="en-US" sz="1600" dirty="0"/>
          </a:p>
          <a:p>
            <a:pPr algn="just">
              <a:buClr>
                <a:srgbClr val="000000"/>
              </a:buClr>
              <a:buFont typeface="+mj-lt"/>
              <a:buAutoNum type="arabicPeriod" startAt="9"/>
            </a:pPr>
            <a:endParaRPr lang="en-US" sz="1600" dirty="0"/>
          </a:p>
          <a:p>
            <a:pPr algn="just">
              <a:buClr>
                <a:srgbClr val="000000"/>
              </a:buClr>
              <a:buFont typeface="+mj-lt"/>
              <a:buAutoNum type="arabicPeriod" startAt="9"/>
            </a:pPr>
            <a:endParaRPr lang="en-US" sz="1600" dirty="0"/>
          </a:p>
          <a:p>
            <a:pPr>
              <a:buClr>
                <a:srgbClr val="000000"/>
              </a:buClr>
              <a:buFont typeface="+mj-lt"/>
              <a:buAutoNum type="arabicPeriod" startAt="9"/>
            </a:pPr>
            <a:endParaRPr lang="en-US" sz="1600" dirty="0"/>
          </a:p>
        </p:txBody>
      </p:sp>
      <p:sp>
        <p:nvSpPr>
          <p:cNvPr id="4" name="Title 2"/>
          <p:cNvSpPr>
            <a:spLocks noGrp="1"/>
          </p:cNvSpPr>
          <p:nvPr>
            <p:ph type="title"/>
          </p:nvPr>
        </p:nvSpPr>
        <p:spPr>
          <a:xfrm>
            <a:off x="1752" y="108001"/>
            <a:ext cx="8233627" cy="750887"/>
          </a:xfrm>
          <a:prstGeom prst="rect">
            <a:avLst/>
          </a:prstGeom>
        </p:spPr>
        <p:txBody>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a:lstStyle>
          <a:p>
            <a:r>
              <a:rPr lang="en-US" altLang="zh-CN" sz="3515" kern="1200" dirty="0"/>
              <a:t>Selected Publications (2/2)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70" y="108001"/>
            <a:ext cx="8042910" cy="751205"/>
          </a:xfrm>
        </p:spPr>
        <p:txBody>
          <a:bodyPr/>
          <a:lstStyle/>
          <a:p>
            <a:pPr algn="l"/>
            <a:r>
              <a:rPr lang="en-US" altLang="zh-CN" sz="3515" b="1" kern="1200" dirty="0"/>
              <a:t>Ongoing Work: Application Changes</a:t>
            </a:r>
          </a:p>
        </p:txBody>
      </p:sp>
      <p:sp>
        <p:nvSpPr>
          <p:cNvPr id="7" name="Content Placeholder 5"/>
          <p:cNvSpPr>
            <a:spLocks noGrp="1"/>
          </p:cNvSpPr>
          <p:nvPr>
            <p:ph sz="half" idx="1"/>
          </p:nvPr>
        </p:nvSpPr>
        <p:spPr>
          <a:xfrm>
            <a:off x="413592" y="1242563"/>
            <a:ext cx="4158920" cy="1070945"/>
          </a:xfrm>
        </p:spPr>
        <p:txBody>
          <a:bodyPr/>
          <a:lstStyle/>
          <a:p>
            <a:r>
              <a:rPr lang="en-US" altLang="zh-CN" dirty="0"/>
              <a:t>High-Performance Computing</a:t>
            </a:r>
            <a:endParaRPr lang="en-US" dirty="0"/>
          </a:p>
        </p:txBody>
      </p:sp>
      <p:sp>
        <p:nvSpPr>
          <p:cNvPr id="8" name="Content Placeholder 6"/>
          <p:cNvSpPr txBox="1"/>
          <p:nvPr/>
        </p:nvSpPr>
        <p:spPr>
          <a:xfrm>
            <a:off x="5773420" y="857251"/>
            <a:ext cx="4828028" cy="770624"/>
          </a:xfrm>
          <a:prstGeom prst="rect">
            <a:avLst/>
          </a:prstGeom>
        </p:spPr>
        <p:txBody>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altLang="zh-CN" sz="2400" kern="0"/>
              <a:t>Cloud Computing/Big Data Analytics</a:t>
            </a:r>
            <a:r>
              <a:rPr lang="zh-CN" altLang="en-US" sz="2400" kern="0"/>
              <a:t> </a:t>
            </a:r>
            <a:r>
              <a:rPr lang="en-US" altLang="zh-CN" sz="2400" kern="0"/>
              <a:t>(MapReduce)</a:t>
            </a:r>
            <a:endParaRPr lang="en-US" sz="2400" kern="0" dirty="0"/>
          </a:p>
        </p:txBody>
      </p:sp>
      <p:pic>
        <p:nvPicPr>
          <p:cNvPr id="9" name="Picture 8"/>
          <p:cNvPicPr>
            <a:picLocks noChangeAspect="1"/>
          </p:cNvPicPr>
          <p:nvPr/>
        </p:nvPicPr>
        <p:blipFill>
          <a:blip r:embed="rId3"/>
          <a:stretch>
            <a:fillRect/>
          </a:stretch>
        </p:blipFill>
        <p:spPr>
          <a:xfrm>
            <a:off x="778645" y="2323158"/>
            <a:ext cx="3048828" cy="2150590"/>
          </a:xfrm>
          <a:prstGeom prst="rect">
            <a:avLst/>
          </a:prstGeom>
        </p:spPr>
      </p:pic>
      <p:sp>
        <p:nvSpPr>
          <p:cNvPr id="10" name="TextBox 9"/>
          <p:cNvSpPr txBox="1"/>
          <p:nvPr/>
        </p:nvSpPr>
        <p:spPr>
          <a:xfrm>
            <a:off x="6567922" y="3281746"/>
            <a:ext cx="3096344" cy="369332"/>
          </a:xfrm>
          <a:prstGeom prst="rect">
            <a:avLst/>
          </a:prstGeom>
          <a:noFill/>
        </p:spPr>
        <p:txBody>
          <a:bodyPr wrap="square" rtlCol="0">
            <a:spAutoFit/>
          </a:bodyPr>
          <a:lstStyle/>
          <a:p>
            <a:r>
              <a:rPr lang="en-US" dirty="0"/>
              <a:t>A </a:t>
            </a:r>
            <a:r>
              <a:rPr lang="en-US" altLang="zh-CN" dirty="0"/>
              <a:t>MapReduce/</a:t>
            </a:r>
            <a:r>
              <a:rPr lang="en-US" dirty="0"/>
              <a:t>Hadoop Cluster</a:t>
            </a:r>
          </a:p>
        </p:txBody>
      </p:sp>
      <p:sp>
        <p:nvSpPr>
          <p:cNvPr id="11" name="TextBox 10"/>
          <p:cNvSpPr txBox="1"/>
          <p:nvPr/>
        </p:nvSpPr>
        <p:spPr>
          <a:xfrm>
            <a:off x="731119" y="4623883"/>
            <a:ext cx="3096344" cy="369332"/>
          </a:xfrm>
          <a:prstGeom prst="rect">
            <a:avLst/>
          </a:prstGeom>
          <a:noFill/>
        </p:spPr>
        <p:txBody>
          <a:bodyPr wrap="square" rtlCol="0">
            <a:spAutoFit/>
          </a:bodyPr>
          <a:lstStyle/>
          <a:p>
            <a:r>
              <a:rPr lang="en-US"/>
              <a:t>A </a:t>
            </a:r>
            <a:r>
              <a:rPr lang="en-US" dirty="0"/>
              <a:t>HPC Cluster</a:t>
            </a:r>
          </a:p>
        </p:txBody>
      </p:sp>
      <p:sp>
        <p:nvSpPr>
          <p:cNvPr id="12" name="Right Arrow 11"/>
          <p:cNvSpPr/>
          <p:nvPr/>
        </p:nvSpPr>
        <p:spPr bwMode="auto">
          <a:xfrm>
            <a:off x="4704428" y="3033588"/>
            <a:ext cx="426754"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endParaRPr lang="en-US"/>
          </a:p>
        </p:txBody>
      </p:sp>
      <p:sp>
        <p:nvSpPr>
          <p:cNvPr id="13" name="Content Placeholder 6"/>
          <p:cNvSpPr>
            <a:spLocks noGrp="1"/>
          </p:cNvSpPr>
          <p:nvPr/>
        </p:nvSpPr>
        <p:spPr>
          <a:xfrm>
            <a:off x="5829300" y="4108559"/>
            <a:ext cx="4280535" cy="101885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18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18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18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18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18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1800">
                <a:solidFill>
                  <a:schemeClr val="tx1"/>
                </a:solidFill>
                <a:latin typeface="+mn-lt"/>
                <a:ea typeface="+mn-ea"/>
              </a:defRPr>
            </a:lvl9pPr>
          </a:lstStyle>
          <a:p>
            <a:r>
              <a:rPr lang="en-US" sz="2400" dirty="0"/>
              <a:t>Database Management</a:t>
            </a:r>
          </a:p>
          <a:p>
            <a:pPr marL="0" indent="0">
              <a:buNone/>
            </a:pPr>
            <a:r>
              <a:rPr lang="en-US" sz="2400" dirty="0"/>
              <a:t>   (Key-Value Store)</a:t>
            </a:r>
          </a:p>
        </p:txBody>
      </p:sp>
      <p:pic>
        <p:nvPicPr>
          <p:cNvPr id="14" name="Picture 13"/>
          <p:cNvPicPr>
            <a:picLocks noChangeAspect="1"/>
          </p:cNvPicPr>
          <p:nvPr/>
        </p:nvPicPr>
        <p:blipFill>
          <a:blip r:embed="rId4"/>
          <a:stretch>
            <a:fillRect/>
          </a:stretch>
        </p:blipFill>
        <p:spPr>
          <a:xfrm>
            <a:off x="6227079" y="5094573"/>
            <a:ext cx="3672409" cy="1323391"/>
          </a:xfrm>
          <a:prstGeom prst="rect">
            <a:avLst/>
          </a:prstGeom>
        </p:spPr>
      </p:pic>
      <p:pic>
        <p:nvPicPr>
          <p:cNvPr id="15" name="Picture 14"/>
          <p:cNvPicPr>
            <a:picLocks noChangeAspect="1"/>
          </p:cNvPicPr>
          <p:nvPr/>
        </p:nvPicPr>
        <p:blipFill>
          <a:blip r:embed="rId5"/>
          <a:stretch>
            <a:fillRect/>
          </a:stretch>
        </p:blipFill>
        <p:spPr>
          <a:xfrm>
            <a:off x="6280967" y="1668776"/>
            <a:ext cx="3585457" cy="15766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5080" y="108001"/>
            <a:ext cx="8042910" cy="751205"/>
          </a:xfrm>
        </p:spPr>
        <p:txBody>
          <a:bodyPr/>
          <a:lstStyle/>
          <a:p>
            <a:pPr algn="l"/>
            <a:r>
              <a:rPr lang="en-US" altLang="zh-CN" sz="3515" b="1" kern="1200" dirty="0"/>
              <a:t>Ongoing Work: Technology Changes</a:t>
            </a:r>
          </a:p>
        </p:txBody>
      </p:sp>
      <p:pic>
        <p:nvPicPr>
          <p:cNvPr id="18" name="图片 17"/>
          <p:cNvPicPr>
            <a:picLocks noChangeAspect="1"/>
          </p:cNvPicPr>
          <p:nvPr/>
        </p:nvPicPr>
        <p:blipFill>
          <a:blip r:embed="rId3"/>
          <a:stretch>
            <a:fillRect/>
          </a:stretch>
        </p:blipFill>
        <p:spPr>
          <a:xfrm>
            <a:off x="4765413" y="1870987"/>
            <a:ext cx="1916759" cy="2376264"/>
          </a:xfrm>
          <a:prstGeom prst="rect">
            <a:avLst/>
          </a:prstGeom>
        </p:spPr>
      </p:pic>
      <p:pic>
        <p:nvPicPr>
          <p:cNvPr id="19" name="图片 18"/>
          <p:cNvPicPr>
            <a:picLocks noChangeAspect="1"/>
          </p:cNvPicPr>
          <p:nvPr/>
        </p:nvPicPr>
        <p:blipFill>
          <a:blip r:embed="rId4"/>
          <a:stretch>
            <a:fillRect/>
          </a:stretch>
        </p:blipFill>
        <p:spPr>
          <a:xfrm>
            <a:off x="3472656" y="2609364"/>
            <a:ext cx="1449773" cy="909954"/>
          </a:xfrm>
          <a:prstGeom prst="rect">
            <a:avLst/>
          </a:prstGeom>
        </p:spPr>
      </p:pic>
      <p:pic>
        <p:nvPicPr>
          <p:cNvPr id="20" name="图片 19"/>
          <p:cNvPicPr>
            <a:picLocks noChangeAspect="1"/>
          </p:cNvPicPr>
          <p:nvPr/>
        </p:nvPicPr>
        <p:blipFill>
          <a:blip r:embed="rId5"/>
          <a:stretch>
            <a:fillRect/>
          </a:stretch>
        </p:blipFill>
        <p:spPr>
          <a:xfrm>
            <a:off x="6707787" y="2609364"/>
            <a:ext cx="1340203" cy="767284"/>
          </a:xfrm>
          <a:prstGeom prst="rect">
            <a:avLst/>
          </a:prstGeom>
        </p:spPr>
      </p:pic>
      <p:pic>
        <p:nvPicPr>
          <p:cNvPr id="21" name="图片 20"/>
          <p:cNvPicPr>
            <a:picLocks noChangeAspect="1"/>
          </p:cNvPicPr>
          <p:nvPr/>
        </p:nvPicPr>
        <p:blipFill>
          <a:blip r:embed="rId6"/>
          <a:stretch>
            <a:fillRect/>
          </a:stretch>
        </p:blipFill>
        <p:spPr>
          <a:xfrm>
            <a:off x="1478447" y="1881460"/>
            <a:ext cx="1929928" cy="2297202"/>
          </a:xfrm>
          <a:prstGeom prst="rect">
            <a:avLst/>
          </a:prstGeom>
        </p:spPr>
      </p:pic>
      <p:sp>
        <p:nvSpPr>
          <p:cNvPr id="22" name="文本框 22"/>
          <p:cNvSpPr txBox="1"/>
          <p:nvPr/>
        </p:nvSpPr>
        <p:spPr>
          <a:xfrm>
            <a:off x="2025550" y="4785866"/>
            <a:ext cx="1177925" cy="368300"/>
          </a:xfrm>
          <a:prstGeom prst="rect">
            <a:avLst/>
          </a:prstGeom>
          <a:noFill/>
        </p:spPr>
        <p:txBody>
          <a:bodyPr wrap="square" rtlCol="0">
            <a:spAutoFit/>
          </a:bodyPr>
          <a:lstStyle/>
          <a:p>
            <a:r>
              <a:rPr lang="en-US" altLang="zh-CN"/>
              <a:t>HDD</a:t>
            </a:r>
          </a:p>
        </p:txBody>
      </p:sp>
      <p:sp>
        <p:nvSpPr>
          <p:cNvPr id="23" name="文本框 23"/>
          <p:cNvSpPr txBox="1"/>
          <p:nvPr/>
        </p:nvSpPr>
        <p:spPr>
          <a:xfrm>
            <a:off x="5128840" y="4785866"/>
            <a:ext cx="1177925" cy="368300"/>
          </a:xfrm>
          <a:prstGeom prst="rect">
            <a:avLst/>
          </a:prstGeom>
          <a:noFill/>
        </p:spPr>
        <p:txBody>
          <a:bodyPr wrap="square" rtlCol="0">
            <a:spAutoFit/>
          </a:bodyPr>
          <a:lstStyle/>
          <a:p>
            <a:r>
              <a:rPr lang="en-US" altLang="zh-CN"/>
              <a:t>SSD</a:t>
            </a:r>
          </a:p>
        </p:txBody>
      </p:sp>
      <p:sp>
        <p:nvSpPr>
          <p:cNvPr id="24" name="文本框 24"/>
          <p:cNvSpPr txBox="1"/>
          <p:nvPr/>
        </p:nvSpPr>
        <p:spPr>
          <a:xfrm>
            <a:off x="8585224" y="4825528"/>
            <a:ext cx="1177925" cy="368300"/>
          </a:xfrm>
          <a:prstGeom prst="rect">
            <a:avLst/>
          </a:prstGeom>
          <a:noFill/>
        </p:spPr>
        <p:txBody>
          <a:bodyPr wrap="square" rtlCol="0">
            <a:spAutoFit/>
          </a:bodyPr>
          <a:lstStyle/>
          <a:p>
            <a:r>
              <a:rPr lang="en-US" altLang="zh-CN"/>
              <a:t>NVM</a:t>
            </a: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8247" y="2529532"/>
            <a:ext cx="1920968" cy="1920968"/>
          </a:xfrm>
          <a:prstGeom prst="rect">
            <a:avLst/>
          </a:prstGeom>
        </p:spPr>
      </p:pic>
      <p:pic>
        <p:nvPicPr>
          <p:cNvPr id="26" name="Picture 25" descr="http://oec-vmweb02.ucsd.edu/uploads/news_release/2011/OnyxPCM2_l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9120" y="1200180"/>
            <a:ext cx="2899222" cy="1388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Performance</a:t>
            </a:r>
          </a:p>
          <a:p>
            <a:pPr lvl="1"/>
            <a:r>
              <a:rPr lang="en-US" dirty="0"/>
              <a:t>Data </a:t>
            </a:r>
            <a:r>
              <a:rPr lang="en-US" altLang="zh-CN" dirty="0"/>
              <a:t>placement</a:t>
            </a:r>
          </a:p>
          <a:p>
            <a:pPr lvl="1"/>
            <a:r>
              <a:rPr lang="en-US" dirty="0"/>
              <a:t>Job scheduling</a:t>
            </a:r>
          </a:p>
          <a:p>
            <a:r>
              <a:rPr lang="en-US" dirty="0"/>
              <a:t>Energy</a:t>
            </a:r>
          </a:p>
          <a:p>
            <a:pPr lvl="1"/>
            <a:r>
              <a:rPr lang="en-US" dirty="0"/>
              <a:t>Solar</a:t>
            </a:r>
          </a:p>
          <a:p>
            <a:pPr lvl="1"/>
            <a:r>
              <a:rPr lang="en-US" dirty="0"/>
              <a:t>Wind</a:t>
            </a:r>
          </a:p>
        </p:txBody>
      </p:sp>
      <p:sp>
        <p:nvSpPr>
          <p:cNvPr id="5" name="Title 4"/>
          <p:cNvSpPr>
            <a:spLocks noGrp="1"/>
          </p:cNvSpPr>
          <p:nvPr>
            <p:ph type="title"/>
          </p:nvPr>
        </p:nvSpPr>
        <p:spPr>
          <a:xfrm>
            <a:off x="-8408" y="108001"/>
            <a:ext cx="8233627" cy="750887"/>
          </a:xfrm>
        </p:spPr>
        <p:txBody>
          <a:bodyPr/>
          <a:lstStyle/>
          <a:p>
            <a:r>
              <a:rPr lang="en-US" altLang="zh-CN" sz="3515" kern="1200" dirty="0">
                <a:sym typeface="+mn-ea"/>
              </a:rPr>
              <a:t>Ongoing Work: MapReduce </a:t>
            </a:r>
            <a:r>
              <a:rPr lang="en-US" altLang="zh-CN" sz="3515" kern="1200">
                <a:sym typeface="+mn-ea"/>
              </a:rPr>
              <a:t>(1/5)</a:t>
            </a:r>
            <a:endParaRPr lang="en-US" altLang="zh-CN" sz="3515" kern="1200" dirty="0"/>
          </a:p>
        </p:txBody>
      </p:sp>
      <p:pic>
        <p:nvPicPr>
          <p:cNvPr id="7" name="Picture 3" descr="C:\Users\zaozaoly\Desktop\datacenter.jpg"/>
          <p:cNvPicPr>
            <a:picLocks noChangeAspect="1" noChangeArrowheads="1"/>
          </p:cNvPicPr>
          <p:nvPr/>
        </p:nvPicPr>
        <p:blipFill>
          <a:blip r:embed="rId3" cstate="print"/>
          <a:srcRect/>
          <a:stretch>
            <a:fillRect/>
          </a:stretch>
        </p:blipFill>
        <p:spPr bwMode="auto">
          <a:xfrm>
            <a:off x="5934522" y="2683099"/>
            <a:ext cx="1178466" cy="1281759"/>
          </a:xfrm>
          <a:prstGeom prst="rect">
            <a:avLst/>
          </a:prstGeom>
          <a:noFill/>
        </p:spPr>
      </p:pic>
      <p:pic>
        <p:nvPicPr>
          <p:cNvPr id="8" name="Picture 3" descr="C:\Users\zaozaoly\Desktop\datacenter.jpg"/>
          <p:cNvPicPr>
            <a:picLocks noChangeAspect="1" noChangeArrowheads="1"/>
          </p:cNvPicPr>
          <p:nvPr/>
        </p:nvPicPr>
        <p:blipFill>
          <a:blip r:embed="rId3" cstate="print"/>
          <a:srcRect/>
          <a:stretch>
            <a:fillRect/>
          </a:stretch>
        </p:blipFill>
        <p:spPr bwMode="auto">
          <a:xfrm>
            <a:off x="7885018" y="2696740"/>
            <a:ext cx="1178466" cy="1281759"/>
          </a:xfrm>
          <a:prstGeom prst="rect">
            <a:avLst/>
          </a:prstGeom>
          <a:noFill/>
        </p:spPr>
      </p:pic>
      <p:sp>
        <p:nvSpPr>
          <p:cNvPr id="9" name="Left-Right Arrow 8"/>
          <p:cNvSpPr/>
          <p:nvPr/>
        </p:nvSpPr>
        <p:spPr>
          <a:xfrm>
            <a:off x="7234684" y="3064098"/>
            <a:ext cx="609600" cy="304800"/>
          </a:xfrm>
          <a:prstGeom prst="leftRightArrow">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p:txBody>
      </p:sp>
      <p:pic>
        <p:nvPicPr>
          <p:cNvPr id="10" name="Picture 8" descr="C:\Users\zaozaoly\Desktop\greenenergy.jpg"/>
          <p:cNvPicPr>
            <a:picLocks noChangeAspect="1" noChangeArrowheads="1"/>
          </p:cNvPicPr>
          <p:nvPr/>
        </p:nvPicPr>
        <p:blipFill>
          <a:blip r:embed="rId4" cstate="print"/>
          <a:srcRect/>
          <a:stretch>
            <a:fillRect/>
          </a:stretch>
        </p:blipFill>
        <p:spPr bwMode="auto">
          <a:xfrm>
            <a:off x="7920384" y="4435698"/>
            <a:ext cx="1524000" cy="1013460"/>
          </a:xfrm>
          <a:prstGeom prst="rect">
            <a:avLst/>
          </a:prstGeom>
          <a:noFill/>
        </p:spPr>
      </p:pic>
      <p:sp>
        <p:nvSpPr>
          <p:cNvPr id="11" name="Up Arrow 10"/>
          <p:cNvSpPr/>
          <p:nvPr/>
        </p:nvSpPr>
        <p:spPr>
          <a:xfrm>
            <a:off x="8377684" y="3978498"/>
            <a:ext cx="381000" cy="304800"/>
          </a:xfrm>
          <a:prstGeom prst="upArrow">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p:txBody>
      </p:sp>
      <p:sp>
        <p:nvSpPr>
          <p:cNvPr id="12" name="TextBox 11"/>
          <p:cNvSpPr txBox="1"/>
          <p:nvPr/>
        </p:nvSpPr>
        <p:spPr>
          <a:xfrm>
            <a:off x="7805641" y="5437966"/>
            <a:ext cx="1571905" cy="369332"/>
          </a:xfrm>
          <a:prstGeom prst="rect">
            <a:avLst/>
          </a:prstGeom>
          <a:noFill/>
        </p:spPr>
        <p:txBody>
          <a:bodyPr wrap="none" rtlCol="0">
            <a:spAutoFit/>
          </a:bodyPr>
          <a:lstStyle/>
          <a:p>
            <a:r>
              <a:rPr lang="en-US" b="1" dirty="0">
                <a:solidFill>
                  <a:srgbClr val="00B050"/>
                </a:solidFill>
              </a:rPr>
              <a:t>Green Energy</a:t>
            </a:r>
          </a:p>
        </p:txBody>
      </p:sp>
      <p:sp>
        <p:nvSpPr>
          <p:cNvPr id="13" name="Up Arrow 12"/>
          <p:cNvSpPr/>
          <p:nvPr/>
        </p:nvSpPr>
        <p:spPr>
          <a:xfrm>
            <a:off x="6244084" y="3978498"/>
            <a:ext cx="381000" cy="304800"/>
          </a:xfrm>
          <a:prstGeom prst="upArrow">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p:txBody>
      </p:sp>
      <p:sp>
        <p:nvSpPr>
          <p:cNvPr id="14" name="TextBox 13"/>
          <p:cNvSpPr txBox="1"/>
          <p:nvPr/>
        </p:nvSpPr>
        <p:spPr>
          <a:xfrm>
            <a:off x="6890963" y="3673698"/>
            <a:ext cx="1486304" cy="369332"/>
          </a:xfrm>
          <a:prstGeom prst="rect">
            <a:avLst/>
          </a:prstGeom>
          <a:noFill/>
        </p:spPr>
        <p:txBody>
          <a:bodyPr wrap="none" rtlCol="0">
            <a:spAutoFit/>
          </a:bodyPr>
          <a:lstStyle/>
          <a:p>
            <a:r>
              <a:rPr lang="en-US" b="1" dirty="0">
                <a:solidFill>
                  <a:schemeClr val="tx2"/>
                </a:solidFill>
              </a:rPr>
              <a:t>Data Centers</a:t>
            </a:r>
          </a:p>
        </p:txBody>
      </p:sp>
      <p:pic>
        <p:nvPicPr>
          <p:cNvPr id="15" name="Picture 1" descr="C:\Users\dcheng\AppData\Roaming\Tencent\Users\175821500\QQ\WinTemp\RichOle\LU~E`MP2~8XBMY@IX``))1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0584" y="1089373"/>
            <a:ext cx="3886200" cy="14054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sunwarrior.com/news/wp-content/uploads/2012/10/Solar-Panel-in-the-Field-4-dynamix-sxc.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0585" y="4445998"/>
            <a:ext cx="1322623" cy="9919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501385" y="5436170"/>
            <a:ext cx="1571905" cy="369332"/>
          </a:xfrm>
          <a:prstGeom prst="rect">
            <a:avLst/>
          </a:prstGeom>
          <a:noFill/>
        </p:spPr>
        <p:txBody>
          <a:bodyPr wrap="none" rtlCol="0">
            <a:spAutoFit/>
          </a:bodyPr>
          <a:lstStyle/>
          <a:p>
            <a:r>
              <a:rPr lang="en-US" b="1" dirty="0">
                <a:solidFill>
                  <a:srgbClr val="00B050"/>
                </a:solidFill>
              </a:rPr>
              <a:t>Green Energy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7458" y="108001"/>
            <a:ext cx="8233627" cy="750887"/>
          </a:xfrm>
        </p:spPr>
        <p:txBody>
          <a:bodyPr/>
          <a:lstStyle/>
          <a:p>
            <a:r>
              <a:rPr lang="en-US" altLang="zh-CN" sz="3515" kern="1200" dirty="0">
                <a:sym typeface="+mn-ea"/>
              </a:rPr>
              <a:t>Ongoing Work: MapReduce (1/5)</a:t>
            </a:r>
            <a:r>
              <a:rPr lang="en-US" dirty="0">
                <a:sym typeface="+mn-ea"/>
              </a:rPr>
              <a:t> </a:t>
            </a:r>
            <a:br>
              <a:rPr lang="en-US" dirty="0"/>
            </a:br>
            <a:endParaRPr lang="zh-CN" altLang="en-US" dirty="0"/>
          </a:p>
        </p:txBody>
      </p:sp>
      <p:sp>
        <p:nvSpPr>
          <p:cNvPr id="12" name="Content Placeholder 5"/>
          <p:cNvSpPr>
            <a:spLocks noGrp="1"/>
          </p:cNvSpPr>
          <p:nvPr>
            <p:ph idx="1"/>
          </p:nvPr>
        </p:nvSpPr>
        <p:spPr>
          <a:xfrm>
            <a:off x="88280" y="897194"/>
            <a:ext cx="11096868" cy="1000333"/>
          </a:xfrm>
        </p:spPr>
        <p:txBody>
          <a:bodyPr/>
          <a:lstStyle/>
          <a:p>
            <a:r>
              <a:rPr lang="en-US" sz="2800" dirty="0"/>
              <a:t>APPLES</a:t>
            </a:r>
            <a:r>
              <a:rPr lang="en-US" altLang="zh-CN" sz="2800" dirty="0"/>
              <a:t>:</a:t>
            </a:r>
            <a:r>
              <a:rPr lang="zh-CN" altLang="en-US" sz="2800" dirty="0"/>
              <a:t> </a:t>
            </a:r>
            <a:r>
              <a:rPr lang="en-US" altLang="zh-CN" sz="2800" dirty="0"/>
              <a:t>	</a:t>
            </a:r>
            <a:r>
              <a:rPr lang="zh-CN" altLang="en-US" sz="2800" dirty="0"/>
              <a:t>    </a:t>
            </a:r>
            <a:r>
              <a:rPr lang="en-US" altLang="zh-CN" sz="2800" u="sng" dirty="0" err="1"/>
              <a:t>AP</a:t>
            </a:r>
            <a:r>
              <a:rPr lang="en-US" altLang="zh-CN" sz="2800" dirty="0" err="1"/>
              <a:t>plication</a:t>
            </a:r>
            <a:r>
              <a:rPr lang="en-US" altLang="zh-CN" sz="2800" dirty="0"/>
              <a:t>-aware </a:t>
            </a:r>
            <a:r>
              <a:rPr lang="en-US" altLang="zh-CN" sz="2800" u="sng" dirty="0"/>
              <a:t>PL</a:t>
            </a:r>
            <a:r>
              <a:rPr lang="en-US" altLang="zh-CN" sz="2800" dirty="0"/>
              <a:t>ac</a:t>
            </a:r>
            <a:r>
              <a:rPr lang="en-US" altLang="zh-CN" sz="2800" u="sng" dirty="0"/>
              <a:t>E</a:t>
            </a:r>
            <a:r>
              <a:rPr lang="en-US" altLang="zh-CN" sz="2800" dirty="0"/>
              <a:t>ment and </a:t>
            </a:r>
            <a:r>
              <a:rPr lang="en-US" altLang="zh-CN" sz="2800" u="sng" dirty="0"/>
              <a:t>S</a:t>
            </a:r>
            <a:r>
              <a:rPr lang="en-US" altLang="zh-CN" sz="2800" dirty="0"/>
              <a:t>cheduling for Storage-Heterogeneous Hadoop Clusters</a:t>
            </a:r>
            <a:endParaRPr lang="en-US" sz="2800" dirty="0"/>
          </a:p>
        </p:txBody>
      </p:sp>
      <p:pic>
        <p:nvPicPr>
          <p:cNvPr id="10" name="Picture 9"/>
          <p:cNvPicPr>
            <a:picLocks noChangeAspect="1"/>
          </p:cNvPicPr>
          <p:nvPr/>
        </p:nvPicPr>
        <p:blipFill>
          <a:blip r:embed="rId3"/>
          <a:stretch>
            <a:fillRect/>
          </a:stretch>
        </p:blipFill>
        <p:spPr>
          <a:xfrm>
            <a:off x="5721893" y="1809452"/>
            <a:ext cx="4968552" cy="3872605"/>
          </a:xfrm>
          <a:prstGeom prst="rect">
            <a:avLst/>
          </a:prstGeom>
        </p:spPr>
      </p:pic>
      <p:sp>
        <p:nvSpPr>
          <p:cNvPr id="2" name="TextBox 1"/>
          <p:cNvSpPr txBox="1"/>
          <p:nvPr/>
        </p:nvSpPr>
        <p:spPr>
          <a:xfrm>
            <a:off x="1960488" y="5043400"/>
            <a:ext cx="2520280" cy="369332"/>
          </a:xfrm>
          <a:prstGeom prst="rect">
            <a:avLst/>
          </a:prstGeom>
          <a:noFill/>
        </p:spPr>
        <p:txBody>
          <a:bodyPr wrap="square" rtlCol="0">
            <a:spAutoFit/>
          </a:bodyPr>
          <a:lstStyle/>
          <a:p>
            <a:r>
              <a:rPr lang="en-US" altLang="zh-CN" dirty="0"/>
              <a:t>System</a:t>
            </a:r>
            <a:r>
              <a:rPr lang="zh-CN" altLang="en-US" dirty="0"/>
              <a:t> </a:t>
            </a:r>
            <a:r>
              <a:rPr lang="en-US" altLang="zh-CN" dirty="0"/>
              <a:t>architecture</a:t>
            </a:r>
            <a:endParaRPr lang="en-US" dirty="0"/>
          </a:p>
        </p:txBody>
      </p:sp>
      <p:pic>
        <p:nvPicPr>
          <p:cNvPr id="5" name="Picture 4"/>
          <p:cNvPicPr>
            <a:picLocks noChangeAspect="1"/>
          </p:cNvPicPr>
          <p:nvPr/>
        </p:nvPicPr>
        <p:blipFill>
          <a:blip r:embed="rId4"/>
          <a:stretch>
            <a:fillRect/>
          </a:stretch>
        </p:blipFill>
        <p:spPr>
          <a:xfrm>
            <a:off x="936555" y="2226659"/>
            <a:ext cx="4007033" cy="2605248"/>
          </a:xfrm>
          <a:prstGeom prst="rect">
            <a:avLst/>
          </a:prstGeom>
        </p:spPr>
      </p:pic>
      <p:pic>
        <p:nvPicPr>
          <p:cNvPr id="9" name="Picture 8"/>
          <p:cNvPicPr>
            <a:picLocks noChangeAspect="1"/>
          </p:cNvPicPr>
          <p:nvPr/>
        </p:nvPicPr>
        <p:blipFill>
          <a:blip r:embed="rId5"/>
          <a:stretch>
            <a:fillRect/>
          </a:stretch>
        </p:blipFill>
        <p:spPr>
          <a:xfrm>
            <a:off x="1909296" y="1008000"/>
            <a:ext cx="534087" cy="360040"/>
          </a:xfrm>
          <a:prstGeom prst="rect">
            <a:avLst/>
          </a:prstGeom>
        </p:spPr>
      </p:pic>
      <p:sp>
        <p:nvSpPr>
          <p:cNvPr id="4" name="Rectangle 3"/>
          <p:cNvSpPr/>
          <p:nvPr/>
        </p:nvSpPr>
        <p:spPr>
          <a:xfrm>
            <a:off x="3516253" y="5870546"/>
            <a:ext cx="3588355" cy="461665"/>
          </a:xfrm>
          <a:prstGeom prst="rect">
            <a:avLst/>
          </a:prstGeom>
        </p:spPr>
        <p:txBody>
          <a:bodyPr wrap="none">
            <a:spAutoFit/>
          </a:bodyPr>
          <a:lstStyle/>
          <a:p>
            <a:r>
              <a:rPr lang="en-US" altLang="zh-CN" sz="2400" dirty="0">
                <a:solidFill>
                  <a:srgbClr val="0000FF"/>
                </a:solidFill>
              </a:rPr>
              <a:t>Will</a:t>
            </a:r>
            <a:r>
              <a:rPr lang="zh-CN" altLang="en-US" sz="2400" dirty="0">
                <a:solidFill>
                  <a:srgbClr val="0000FF"/>
                </a:solidFill>
              </a:rPr>
              <a:t> </a:t>
            </a:r>
            <a:r>
              <a:rPr lang="en-US" altLang="zh-CN" sz="2400" dirty="0">
                <a:solidFill>
                  <a:srgbClr val="0000FF"/>
                </a:solidFill>
              </a:rPr>
              <a:t>be</a:t>
            </a:r>
            <a:r>
              <a:rPr lang="zh-CN" altLang="en-US" sz="2400" dirty="0">
                <a:solidFill>
                  <a:srgbClr val="0000FF"/>
                </a:solidFill>
              </a:rPr>
              <a:t> </a:t>
            </a:r>
            <a:r>
              <a:rPr lang="en-US" altLang="zh-CN" sz="2400" dirty="0">
                <a:solidFill>
                  <a:srgbClr val="0000FF"/>
                </a:solidFill>
              </a:rPr>
              <a:t>submitted</a:t>
            </a:r>
            <a:r>
              <a:rPr lang="zh-CN" altLang="en-US" sz="2400" dirty="0">
                <a:solidFill>
                  <a:srgbClr val="0000FF"/>
                </a:solidFill>
              </a:rPr>
              <a:t> </a:t>
            </a:r>
            <a:r>
              <a:rPr lang="en-US" altLang="zh-CN" sz="2400" dirty="0">
                <a:solidFill>
                  <a:srgbClr val="0000FF"/>
                </a:solidFill>
              </a:rPr>
              <a:t>to</a:t>
            </a:r>
            <a:r>
              <a:rPr lang="zh-CN" altLang="en-US" sz="2400" dirty="0">
                <a:solidFill>
                  <a:srgbClr val="0000FF"/>
                </a:solidFill>
              </a:rPr>
              <a:t> </a:t>
            </a:r>
            <a:r>
              <a:rPr lang="en-US" altLang="zh-CN" sz="2400" dirty="0">
                <a:solidFill>
                  <a:srgbClr val="0000FF"/>
                </a:solidFill>
              </a:rPr>
              <a:t>XXX.</a:t>
            </a:r>
            <a:r>
              <a:rPr lang="zh-CN" altLang="en-US" sz="2400" dirty="0">
                <a:solidFill>
                  <a:srgbClr val="0000FF"/>
                </a:solidFill>
              </a:rPr>
              <a:t> </a:t>
            </a:r>
            <a:endParaRPr lang="en-US" sz="2400" dirty="0">
              <a:solidFill>
                <a:srgbClr val="0000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372" y="108001"/>
            <a:ext cx="8143804" cy="750887"/>
          </a:xfrm>
        </p:spPr>
        <p:txBody>
          <a:bodyPr/>
          <a:lstStyle/>
          <a:p>
            <a:r>
              <a:rPr lang="en-US" altLang="zh-CN" sz="3515" kern="1200" dirty="0">
                <a:sym typeface="+mn-ea"/>
              </a:rPr>
              <a:t>Ongoing Work: </a:t>
            </a:r>
            <a:r>
              <a:rPr lang="en-US" sz="3200" dirty="0"/>
              <a:t>K</a:t>
            </a:r>
            <a:r>
              <a:rPr lang="en-US" altLang="zh-CN" sz="3200" dirty="0"/>
              <a:t>ey-</a:t>
            </a:r>
            <a:r>
              <a:rPr lang="en-US" sz="3200" dirty="0"/>
              <a:t>V</a:t>
            </a:r>
            <a:r>
              <a:rPr lang="en-US" altLang="zh-CN" sz="3200" dirty="0"/>
              <a:t>alue</a:t>
            </a:r>
            <a:r>
              <a:rPr lang="zh-CN" altLang="en-US" sz="3200" dirty="0"/>
              <a:t> </a:t>
            </a:r>
            <a:r>
              <a:rPr lang="en-US" altLang="zh-CN" sz="3200" dirty="0"/>
              <a:t>Store</a:t>
            </a:r>
            <a:r>
              <a:rPr lang="en-US" altLang="zh-CN" sz="3515" kern="1200" dirty="0">
                <a:sym typeface="+mn-ea"/>
              </a:rPr>
              <a:t>(2/5)</a:t>
            </a:r>
            <a:endParaRPr lang="zh-CN" altLang="en-US" dirty="0"/>
          </a:p>
        </p:txBody>
      </p:sp>
      <p:sp>
        <p:nvSpPr>
          <p:cNvPr id="12" name="Content Placeholder 5"/>
          <p:cNvSpPr>
            <a:spLocks noGrp="1"/>
          </p:cNvSpPr>
          <p:nvPr>
            <p:ph idx="1"/>
          </p:nvPr>
        </p:nvSpPr>
        <p:spPr>
          <a:xfrm>
            <a:off x="109410" y="830072"/>
            <a:ext cx="11072495" cy="496277"/>
          </a:xfrm>
        </p:spPr>
        <p:txBody>
          <a:bodyPr/>
          <a:lstStyle/>
          <a:p>
            <a:r>
              <a:rPr lang="en-US" dirty="0"/>
              <a:t>Integrated Appending and Merge Tree (IAM)</a:t>
            </a:r>
            <a:endParaRPr lang="en-US" sz="2065" dirty="0"/>
          </a:p>
        </p:txBody>
      </p:sp>
      <p:pic>
        <p:nvPicPr>
          <p:cNvPr id="2" name="图片 1"/>
          <p:cNvPicPr>
            <a:picLocks noChangeAspect="1"/>
          </p:cNvPicPr>
          <p:nvPr/>
        </p:nvPicPr>
        <p:blipFill>
          <a:blip r:embed="rId3"/>
          <a:stretch>
            <a:fillRect/>
          </a:stretch>
        </p:blipFill>
        <p:spPr>
          <a:xfrm>
            <a:off x="5920740" y="1449412"/>
            <a:ext cx="3489770" cy="1945038"/>
          </a:xfrm>
          <a:prstGeom prst="rect">
            <a:avLst/>
          </a:prstGeom>
        </p:spPr>
      </p:pic>
      <p:pic>
        <p:nvPicPr>
          <p:cNvPr id="4" name="图片 3"/>
          <p:cNvPicPr>
            <a:picLocks noChangeAspect="1"/>
          </p:cNvPicPr>
          <p:nvPr/>
        </p:nvPicPr>
        <p:blipFill>
          <a:blip r:embed="rId4"/>
          <a:stretch>
            <a:fillRect/>
          </a:stretch>
        </p:blipFill>
        <p:spPr>
          <a:xfrm>
            <a:off x="1045331" y="4041700"/>
            <a:ext cx="4600327" cy="1678351"/>
          </a:xfrm>
          <a:prstGeom prst="rect">
            <a:avLst/>
          </a:prstGeom>
        </p:spPr>
      </p:pic>
      <p:sp>
        <p:nvSpPr>
          <p:cNvPr id="7" name="文本框 6"/>
          <p:cNvSpPr txBox="1"/>
          <p:nvPr/>
        </p:nvSpPr>
        <p:spPr>
          <a:xfrm>
            <a:off x="2023824" y="3465636"/>
            <a:ext cx="2600960" cy="368300"/>
          </a:xfrm>
          <a:prstGeom prst="rect">
            <a:avLst/>
          </a:prstGeom>
          <a:noFill/>
        </p:spPr>
        <p:txBody>
          <a:bodyPr wrap="square" rtlCol="0">
            <a:spAutoFit/>
          </a:bodyPr>
          <a:lstStyle/>
          <a:p>
            <a:r>
              <a:rPr lang="en-US" altLang="zh-CN" dirty="0"/>
              <a:t>(a) LSM tree (Merge)</a:t>
            </a:r>
            <a:r>
              <a:rPr lang="zh-CN" altLang="en-US" dirty="0"/>
              <a:t> </a:t>
            </a:r>
            <a:endParaRPr lang="en-US" altLang="zh-CN" dirty="0"/>
          </a:p>
        </p:txBody>
      </p:sp>
      <p:sp>
        <p:nvSpPr>
          <p:cNvPr id="8" name="文本框 7"/>
          <p:cNvSpPr txBox="1"/>
          <p:nvPr/>
        </p:nvSpPr>
        <p:spPr>
          <a:xfrm>
            <a:off x="6571760" y="3465636"/>
            <a:ext cx="2565400" cy="368300"/>
          </a:xfrm>
          <a:prstGeom prst="rect">
            <a:avLst/>
          </a:prstGeom>
          <a:noFill/>
        </p:spPr>
        <p:txBody>
          <a:bodyPr wrap="square" rtlCol="0">
            <a:spAutoFit/>
          </a:bodyPr>
          <a:lstStyle/>
          <a:p>
            <a:r>
              <a:rPr lang="en-US" altLang="zh-CN" dirty="0"/>
              <a:t>(b) LSA</a:t>
            </a:r>
            <a:r>
              <a:rPr lang="zh-CN" altLang="en-US" dirty="0"/>
              <a:t> </a:t>
            </a:r>
            <a:r>
              <a:rPr lang="en-US" altLang="zh-CN" dirty="0"/>
              <a:t>tree (Append)</a:t>
            </a:r>
          </a:p>
        </p:txBody>
      </p:sp>
      <p:sp>
        <p:nvSpPr>
          <p:cNvPr id="9" name="文本框 8"/>
          <p:cNvSpPr txBox="1"/>
          <p:nvPr/>
        </p:nvSpPr>
        <p:spPr>
          <a:xfrm>
            <a:off x="2248520" y="5732321"/>
            <a:ext cx="2600960" cy="368300"/>
          </a:xfrm>
          <a:prstGeom prst="rect">
            <a:avLst/>
          </a:prstGeom>
          <a:noFill/>
        </p:spPr>
        <p:txBody>
          <a:bodyPr wrap="square" rtlCol="0">
            <a:spAutoFit/>
          </a:bodyPr>
          <a:lstStyle/>
          <a:p>
            <a:r>
              <a:rPr lang="en-US" altLang="zh-CN" dirty="0"/>
              <a:t>(c) </a:t>
            </a:r>
            <a:r>
              <a:rPr lang="en-US" altLang="zh-CN" dirty="0">
                <a:solidFill>
                  <a:srgbClr val="FF0000"/>
                </a:solidFill>
              </a:rPr>
              <a:t>IAM</a:t>
            </a:r>
            <a:r>
              <a:rPr lang="zh-CN" altLang="en-US" dirty="0">
                <a:solidFill>
                  <a:srgbClr val="FF0000"/>
                </a:solidFill>
              </a:rPr>
              <a:t> </a:t>
            </a:r>
            <a:r>
              <a:rPr lang="en-US" altLang="zh-CN" dirty="0">
                <a:solidFill>
                  <a:srgbClr val="FF0000"/>
                </a:solidFill>
              </a:rPr>
              <a:t>tree</a:t>
            </a:r>
          </a:p>
        </p:txBody>
      </p:sp>
      <p:pic>
        <p:nvPicPr>
          <p:cNvPr id="10" name="Picture 9"/>
          <p:cNvPicPr>
            <a:picLocks noChangeAspect="1"/>
          </p:cNvPicPr>
          <p:nvPr/>
        </p:nvPicPr>
        <p:blipFill>
          <a:blip r:embed="rId5"/>
          <a:stretch>
            <a:fillRect/>
          </a:stretch>
        </p:blipFill>
        <p:spPr>
          <a:xfrm>
            <a:off x="1786846" y="1305396"/>
            <a:ext cx="2549906" cy="2141922"/>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412444193"/>
              </p:ext>
            </p:extLst>
          </p:nvPr>
        </p:nvGraphicFramePr>
        <p:xfrm>
          <a:off x="5992936" y="4185716"/>
          <a:ext cx="3417574" cy="1454242"/>
        </p:xfrm>
        <a:graphic>
          <a:graphicData uri="http://schemas.openxmlformats.org/drawingml/2006/table">
            <a:tbl>
              <a:tblPr firstRow="1" bandRow="1">
                <a:tableStyleId>{5C22544A-7EE6-4342-B048-85BDC9FD1C3A}</a:tableStyleId>
              </a:tblPr>
              <a:tblGrid>
                <a:gridCol w="1492734">
                  <a:extLst>
                    <a:ext uri="{9D8B030D-6E8A-4147-A177-3AD203B41FA5}">
                      <a16:colId xmlns:a16="http://schemas.microsoft.com/office/drawing/2014/main" val="20000"/>
                    </a:ext>
                  </a:extLst>
                </a:gridCol>
                <a:gridCol w="603380">
                  <a:extLst>
                    <a:ext uri="{9D8B030D-6E8A-4147-A177-3AD203B41FA5}">
                      <a16:colId xmlns:a16="http://schemas.microsoft.com/office/drawing/2014/main" val="20001"/>
                    </a:ext>
                  </a:extLst>
                </a:gridCol>
                <a:gridCol w="670494">
                  <a:extLst>
                    <a:ext uri="{9D8B030D-6E8A-4147-A177-3AD203B41FA5}">
                      <a16:colId xmlns:a16="http://schemas.microsoft.com/office/drawing/2014/main" val="20002"/>
                    </a:ext>
                  </a:extLst>
                </a:gridCol>
                <a:gridCol w="650966">
                  <a:extLst>
                    <a:ext uri="{9D8B030D-6E8A-4147-A177-3AD203B41FA5}">
                      <a16:colId xmlns:a16="http://schemas.microsoft.com/office/drawing/2014/main" val="20003"/>
                    </a:ext>
                  </a:extLst>
                </a:gridCol>
              </a:tblGrid>
              <a:tr h="508480">
                <a:tc>
                  <a:txBody>
                    <a:bodyPr/>
                    <a:lstStyle/>
                    <a:p>
                      <a:pPr algn="ctr"/>
                      <a:r>
                        <a:rPr lang="en-US" sz="1500" dirty="0"/>
                        <a:t>A</a:t>
                      </a:r>
                      <a:r>
                        <a:rPr lang="en-US" altLang="zh-CN" sz="1500" dirty="0"/>
                        <a:t>mplification</a:t>
                      </a:r>
                      <a:endParaRPr lang="en-US" sz="1500" dirty="0"/>
                    </a:p>
                  </a:txBody>
                  <a:tcPr marL="86654" marR="86654" marT="43327" marB="43327" anchor="ctr"/>
                </a:tc>
                <a:tc>
                  <a:txBody>
                    <a:bodyPr/>
                    <a:lstStyle/>
                    <a:p>
                      <a:pPr algn="ctr"/>
                      <a:r>
                        <a:rPr lang="en-US" altLang="zh-CN" sz="1500" dirty="0"/>
                        <a:t>LSM</a:t>
                      </a:r>
                      <a:endParaRPr lang="en-US" sz="1500" dirty="0"/>
                    </a:p>
                  </a:txBody>
                  <a:tcPr marL="86654" marR="86654" marT="43327" marB="43327" anchor="ctr"/>
                </a:tc>
                <a:tc>
                  <a:txBody>
                    <a:bodyPr/>
                    <a:lstStyle/>
                    <a:p>
                      <a:pPr algn="ctr"/>
                      <a:r>
                        <a:rPr lang="en-US" altLang="zh-CN" sz="1500" dirty="0"/>
                        <a:t>LSA</a:t>
                      </a:r>
                      <a:endParaRPr lang="en-US" sz="1500" dirty="0"/>
                    </a:p>
                  </a:txBody>
                  <a:tcPr marL="86654" marR="86654" marT="43327" marB="43327" anchor="ctr"/>
                </a:tc>
                <a:tc>
                  <a:txBody>
                    <a:bodyPr/>
                    <a:lstStyle/>
                    <a:p>
                      <a:pPr algn="ctr"/>
                      <a:r>
                        <a:rPr lang="en-US" altLang="zh-CN" sz="1500" dirty="0">
                          <a:solidFill>
                            <a:srgbClr val="FF0000"/>
                          </a:solidFill>
                        </a:rPr>
                        <a:t>IAM</a:t>
                      </a:r>
                      <a:endParaRPr lang="en-US" sz="1500" dirty="0">
                        <a:solidFill>
                          <a:srgbClr val="FF0000"/>
                        </a:solidFill>
                      </a:endParaRPr>
                    </a:p>
                  </a:txBody>
                  <a:tcPr marL="86654" marR="86654" marT="43327" marB="43327" anchor="ctr"/>
                </a:tc>
                <a:extLst>
                  <a:ext uri="{0D108BD9-81ED-4DB2-BD59-A6C34878D82A}">
                    <a16:rowId xmlns:a16="http://schemas.microsoft.com/office/drawing/2014/main" val="10000"/>
                  </a:ext>
                </a:extLst>
              </a:tr>
              <a:tr h="294749">
                <a:tc>
                  <a:txBody>
                    <a:bodyPr/>
                    <a:lstStyle/>
                    <a:p>
                      <a:pPr algn="ctr"/>
                      <a:r>
                        <a:rPr lang="en-US" altLang="zh-CN" sz="1500" dirty="0"/>
                        <a:t>Low</a:t>
                      </a:r>
                      <a:r>
                        <a:rPr lang="zh-CN" altLang="en-US" sz="1500" dirty="0"/>
                        <a:t> </a:t>
                      </a:r>
                      <a:r>
                        <a:rPr lang="en-US" altLang="zh-CN" sz="1500" dirty="0"/>
                        <a:t>write</a:t>
                      </a:r>
                      <a:endParaRPr lang="en-US" sz="1500" dirty="0"/>
                    </a:p>
                  </a:txBody>
                  <a:tcPr marL="86654" marR="86654" marT="43327" marB="43327" anchor="ctr"/>
                </a:tc>
                <a:tc>
                  <a:txBody>
                    <a:bodyPr/>
                    <a:lstStyle/>
                    <a:p>
                      <a:pPr algn="ctr"/>
                      <a:r>
                        <a:rPr lang="en-US" sz="1500" dirty="0"/>
                        <a:t>✗</a:t>
                      </a:r>
                    </a:p>
                  </a:txBody>
                  <a:tcPr marL="86654" marR="86654" marT="43327" marB="43327" anchor="c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extLst>
                  <a:ext uri="{0D108BD9-81ED-4DB2-BD59-A6C34878D82A}">
                    <a16:rowId xmlns:a16="http://schemas.microsoft.com/office/drawing/2014/main" val="10001"/>
                  </a:ext>
                </a:extLst>
              </a:tr>
              <a:tr h="294749">
                <a:tc>
                  <a:txBody>
                    <a:bodyPr/>
                    <a:lstStyle/>
                    <a:p>
                      <a:pPr algn="ctr"/>
                      <a:r>
                        <a:rPr lang="en-US" altLang="zh-CN" sz="1500" dirty="0"/>
                        <a:t>Low</a:t>
                      </a:r>
                      <a:r>
                        <a:rPr lang="zh-CN" altLang="en-US" sz="1500" dirty="0"/>
                        <a:t> </a:t>
                      </a:r>
                      <a:r>
                        <a:rPr lang="en-US" altLang="zh-CN" sz="1500" dirty="0"/>
                        <a:t>read</a:t>
                      </a:r>
                      <a:endParaRPr lang="en-US" sz="1500" dirty="0"/>
                    </a:p>
                  </a:txBody>
                  <a:tcPr marL="86654" marR="86654" marT="43327" marB="43327"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extLst>
                  <a:ext uri="{0D108BD9-81ED-4DB2-BD59-A6C34878D82A}">
                    <a16:rowId xmlns:a16="http://schemas.microsoft.com/office/drawing/2014/main" val="10002"/>
                  </a:ext>
                </a:extLst>
              </a:tr>
              <a:tr h="294749">
                <a:tc>
                  <a:txBody>
                    <a:bodyPr/>
                    <a:lstStyle/>
                    <a:p>
                      <a:pPr algn="ctr"/>
                      <a:r>
                        <a:rPr lang="en-US" altLang="zh-CN" sz="1500" dirty="0"/>
                        <a:t>Low</a:t>
                      </a:r>
                      <a:r>
                        <a:rPr lang="zh-CN" altLang="en-US" sz="1500" dirty="0"/>
                        <a:t> </a:t>
                      </a:r>
                      <a:r>
                        <a:rPr lang="en-US" altLang="zh-CN" sz="1500" dirty="0"/>
                        <a:t>space</a:t>
                      </a:r>
                      <a:endParaRPr lang="en-US" sz="1500" dirty="0"/>
                    </a:p>
                  </a:txBody>
                  <a:tcPr marL="86654" marR="86654" marT="43327" marB="43327"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t>✓</a:t>
                      </a:r>
                    </a:p>
                  </a:txBody>
                  <a:tcPr marL="86654" marR="86654" marT="43327" marB="43327" anchor="ctr">
                    <a:solidFill>
                      <a:srgbClr val="92D050"/>
                    </a:solidFill>
                  </a:tcPr>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6"/>
          <a:stretch>
            <a:fillRect/>
          </a:stretch>
        </p:blipFill>
        <p:spPr>
          <a:xfrm>
            <a:off x="9665345" y="4041700"/>
            <a:ext cx="638664" cy="647919"/>
          </a:xfrm>
          <a:prstGeom prst="rect">
            <a:avLst/>
          </a:prstGeom>
        </p:spPr>
      </p:pic>
      <p:sp>
        <p:nvSpPr>
          <p:cNvPr id="5" name="TextBox 4"/>
          <p:cNvSpPr txBox="1"/>
          <p:nvPr/>
        </p:nvSpPr>
        <p:spPr>
          <a:xfrm>
            <a:off x="2023824" y="6053813"/>
            <a:ext cx="7386686" cy="461665"/>
          </a:xfrm>
          <a:prstGeom prst="rect">
            <a:avLst/>
          </a:prstGeom>
          <a:noFill/>
        </p:spPr>
        <p:txBody>
          <a:bodyPr wrap="square" rtlCol="0">
            <a:spAutoFit/>
          </a:bodyPr>
          <a:lstStyle/>
          <a:p>
            <a:r>
              <a:rPr lang="en-US" altLang="zh-CN" sz="2400" dirty="0">
                <a:solidFill>
                  <a:srgbClr val="0000FF"/>
                </a:solidFill>
              </a:rPr>
              <a:t>Under</a:t>
            </a:r>
            <a:r>
              <a:rPr lang="zh-CN" altLang="en-US" sz="2400" dirty="0">
                <a:solidFill>
                  <a:srgbClr val="0000FF"/>
                </a:solidFill>
              </a:rPr>
              <a:t> </a:t>
            </a:r>
            <a:r>
              <a:rPr lang="en-US" altLang="zh-CN" sz="2400" dirty="0">
                <a:solidFill>
                  <a:srgbClr val="0000FF"/>
                </a:solidFill>
              </a:rPr>
              <a:t>revision</a:t>
            </a:r>
            <a:r>
              <a:rPr lang="zh-CN" altLang="en-US" sz="2400" dirty="0">
                <a:solidFill>
                  <a:srgbClr val="0000FF"/>
                </a:solidFill>
              </a:rPr>
              <a:t> </a:t>
            </a:r>
            <a:r>
              <a:rPr lang="en-US" altLang="zh-CN" sz="2400" dirty="0">
                <a:solidFill>
                  <a:srgbClr val="0000FF"/>
                </a:solidFill>
              </a:rPr>
              <a:t>to</a:t>
            </a:r>
            <a:r>
              <a:rPr lang="zh-CN" altLang="en-US" sz="2400" dirty="0">
                <a:solidFill>
                  <a:srgbClr val="0000FF"/>
                </a:solidFill>
              </a:rPr>
              <a:t> </a:t>
            </a:r>
            <a:r>
              <a:rPr lang="en-US" altLang="zh-CN" sz="2400" dirty="0">
                <a:solidFill>
                  <a:srgbClr val="0000FF"/>
                </a:solidFill>
              </a:rPr>
              <a:t>VLDB2018</a:t>
            </a:r>
            <a:r>
              <a:rPr lang="zh-CN" altLang="en-US" sz="2400" dirty="0">
                <a:solidFill>
                  <a:srgbClr val="0000FF"/>
                </a:solidFill>
              </a:rPr>
              <a:t> </a:t>
            </a:r>
            <a:r>
              <a:rPr lang="en-US" altLang="zh-CN" sz="2400" dirty="0">
                <a:solidFill>
                  <a:srgbClr val="0000FF"/>
                </a:solidFill>
              </a:rPr>
              <a:t>(CCF</a:t>
            </a:r>
            <a:r>
              <a:rPr lang="zh-CN" altLang="en-US" sz="2400" dirty="0">
                <a:solidFill>
                  <a:srgbClr val="0000FF"/>
                </a:solidFill>
              </a:rPr>
              <a:t> </a:t>
            </a:r>
            <a:r>
              <a:rPr lang="en-US" altLang="zh-CN" sz="2400" dirty="0">
                <a:solidFill>
                  <a:srgbClr val="0000FF"/>
                </a:solidFill>
              </a:rPr>
              <a:t>A)</a:t>
            </a:r>
            <a:endParaRPr lang="en-US" sz="2400" dirty="0">
              <a:solidFill>
                <a:srgbClr val="0000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33" y="108001"/>
            <a:ext cx="8233627" cy="750887"/>
          </a:xfrm>
        </p:spPr>
        <p:txBody>
          <a:bodyPr/>
          <a:lstStyle/>
          <a:p>
            <a:r>
              <a:rPr lang="en-US" altLang="zh-CN" sz="3515" kern="1200" dirty="0">
                <a:sym typeface="+mn-ea"/>
              </a:rPr>
              <a:t>Ongoing Work:</a:t>
            </a:r>
            <a:r>
              <a:rPr lang="zh-CN" altLang="en-US" sz="3515" kern="1200" dirty="0">
                <a:sym typeface="+mn-ea"/>
              </a:rPr>
              <a:t> </a:t>
            </a:r>
            <a:r>
              <a:rPr lang="en-US" altLang="zh-CN" sz="3515" kern="1200" dirty="0">
                <a:sym typeface="+mn-ea"/>
              </a:rPr>
              <a:t>SSD</a:t>
            </a:r>
            <a:r>
              <a:rPr lang="zh-CN" altLang="en-US" sz="3515" kern="1200" dirty="0">
                <a:sym typeface="+mn-ea"/>
              </a:rPr>
              <a:t> </a:t>
            </a:r>
            <a:r>
              <a:rPr lang="en-US" altLang="zh-CN" sz="3515" kern="1200" dirty="0">
                <a:sym typeface="+mn-ea"/>
              </a:rPr>
              <a:t>and</a:t>
            </a:r>
            <a:r>
              <a:rPr lang="zh-CN" altLang="en-US" sz="3515" kern="1200" dirty="0">
                <a:sym typeface="+mn-ea"/>
              </a:rPr>
              <a:t> </a:t>
            </a:r>
            <a:r>
              <a:rPr lang="en-US" altLang="zh-CN" sz="3515" kern="1200" dirty="0">
                <a:sym typeface="+mn-ea"/>
              </a:rPr>
              <a:t>NVM (3/5)</a:t>
            </a:r>
            <a:br>
              <a:rPr lang="en-US" dirty="0"/>
            </a:br>
            <a:endParaRPr lang="zh-CN" altLang="en-US" dirty="0"/>
          </a:p>
        </p:txBody>
      </p:sp>
      <p:sp>
        <p:nvSpPr>
          <p:cNvPr id="12" name="Content Placeholder 5"/>
          <p:cNvSpPr>
            <a:spLocks noGrp="1"/>
          </p:cNvSpPr>
          <p:nvPr>
            <p:ph idx="1"/>
          </p:nvPr>
        </p:nvSpPr>
        <p:spPr>
          <a:xfrm>
            <a:off x="80644" y="953135"/>
            <a:ext cx="6341535" cy="4819650"/>
          </a:xfrm>
        </p:spPr>
        <p:txBody>
          <a:bodyPr/>
          <a:lstStyle/>
          <a:p>
            <a:r>
              <a:rPr lang="zh-CN" altLang="en-US" dirty="0">
                <a:sym typeface="+mn-ea"/>
              </a:rPr>
              <a:t>SSD </a:t>
            </a:r>
            <a:r>
              <a:rPr lang="en-US" altLang="zh-CN" dirty="0">
                <a:sym typeface="+mn-ea"/>
              </a:rPr>
              <a:t>Cache/Buffer Management</a:t>
            </a:r>
            <a:endParaRPr lang="en-US" sz="2000" dirty="0"/>
          </a:p>
        </p:txBody>
      </p:sp>
      <p:pic>
        <p:nvPicPr>
          <p:cNvPr id="264196"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448" y="1634577"/>
            <a:ext cx="4057376" cy="3775275"/>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6422180" y="1938497"/>
            <a:ext cx="3531196" cy="3471355"/>
          </a:xfrm>
          <a:prstGeom prst="rect">
            <a:avLst/>
          </a:prstGeom>
          <a:noFill/>
          <a:ln w="9525">
            <a:noFill/>
            <a:miter lim="800000"/>
            <a:headEnd/>
            <a:tailEnd/>
          </a:ln>
          <a:effectLst/>
        </p:spPr>
      </p:pic>
      <p:sp>
        <p:nvSpPr>
          <p:cNvPr id="6" name="TextBox 5"/>
          <p:cNvSpPr txBox="1"/>
          <p:nvPr/>
        </p:nvSpPr>
        <p:spPr>
          <a:xfrm>
            <a:off x="1865698" y="5772784"/>
            <a:ext cx="7079566" cy="461665"/>
          </a:xfrm>
          <a:prstGeom prst="rect">
            <a:avLst/>
          </a:prstGeom>
          <a:noFill/>
        </p:spPr>
        <p:txBody>
          <a:bodyPr wrap="square" rtlCol="0">
            <a:spAutoFit/>
          </a:bodyPr>
          <a:lstStyle/>
          <a:p>
            <a:r>
              <a:rPr lang="en-US" altLang="zh-CN" sz="2400" dirty="0">
                <a:solidFill>
                  <a:srgbClr val="0000FF"/>
                </a:solidFill>
              </a:rPr>
              <a:t>Under</a:t>
            </a:r>
            <a:r>
              <a:rPr lang="zh-CN" altLang="en-US" sz="2400" dirty="0">
                <a:solidFill>
                  <a:srgbClr val="0000FF"/>
                </a:solidFill>
              </a:rPr>
              <a:t> </a:t>
            </a:r>
            <a:r>
              <a:rPr lang="en-US" altLang="zh-CN" sz="2400" dirty="0">
                <a:solidFill>
                  <a:srgbClr val="0000FF"/>
                </a:solidFill>
              </a:rPr>
              <a:t>Preparation</a:t>
            </a:r>
            <a:r>
              <a:rPr lang="zh-CN" altLang="en-US" sz="2400" dirty="0">
                <a:solidFill>
                  <a:srgbClr val="0000FF"/>
                </a:solidFill>
              </a:rPr>
              <a:t> </a:t>
            </a:r>
            <a:r>
              <a:rPr lang="en-US" altLang="zh-CN" sz="2400" dirty="0">
                <a:solidFill>
                  <a:srgbClr val="0000FF"/>
                </a:solidFill>
              </a:rPr>
              <a:t>for</a:t>
            </a:r>
            <a:r>
              <a:rPr lang="zh-CN" altLang="en-US" sz="2400" dirty="0">
                <a:solidFill>
                  <a:srgbClr val="0000FF"/>
                </a:solidFill>
              </a:rPr>
              <a:t> </a:t>
            </a:r>
            <a:r>
              <a:rPr lang="en-US" altLang="zh-CN" sz="2400" dirty="0">
                <a:solidFill>
                  <a:srgbClr val="0000FF"/>
                </a:solidFill>
              </a:rPr>
              <a:t>USENIX</a:t>
            </a:r>
            <a:r>
              <a:rPr lang="zh-CN" altLang="en-US" sz="2400" dirty="0">
                <a:solidFill>
                  <a:srgbClr val="0000FF"/>
                </a:solidFill>
              </a:rPr>
              <a:t> </a:t>
            </a:r>
            <a:r>
              <a:rPr lang="en-US" altLang="zh-CN" sz="2400" dirty="0">
                <a:solidFill>
                  <a:srgbClr val="0000FF"/>
                </a:solidFill>
              </a:rPr>
              <a:t>FAST2019</a:t>
            </a:r>
            <a:r>
              <a:rPr lang="zh-CN" altLang="en-US" sz="2400" dirty="0">
                <a:solidFill>
                  <a:srgbClr val="0000FF"/>
                </a:solidFill>
              </a:rPr>
              <a:t> </a:t>
            </a:r>
            <a:r>
              <a:rPr lang="en-US" altLang="zh-CN" sz="2400" dirty="0">
                <a:solidFill>
                  <a:srgbClr val="0000FF"/>
                </a:solidFill>
              </a:rPr>
              <a:t>(CCF</a:t>
            </a:r>
            <a:r>
              <a:rPr lang="zh-CN" altLang="en-US" sz="2400" dirty="0">
                <a:solidFill>
                  <a:srgbClr val="0000FF"/>
                </a:solidFill>
              </a:rPr>
              <a:t> </a:t>
            </a:r>
            <a:r>
              <a:rPr lang="en-US" altLang="zh-CN" sz="2400" dirty="0">
                <a:solidFill>
                  <a:srgbClr val="0000FF"/>
                </a:solidFill>
              </a:rPr>
              <a:t>A)</a:t>
            </a:r>
            <a:endParaRPr lang="en-US" sz="2400" dirty="0">
              <a:solidFill>
                <a:srgbClr val="0000FF"/>
              </a:solidFill>
            </a:endParaRPr>
          </a:p>
        </p:txBody>
      </p:sp>
      <p:sp>
        <p:nvSpPr>
          <p:cNvPr id="9" name="TextBox 8"/>
          <p:cNvSpPr txBox="1"/>
          <p:nvPr/>
        </p:nvSpPr>
        <p:spPr>
          <a:xfrm>
            <a:off x="7505104" y="5400560"/>
            <a:ext cx="1584176" cy="369332"/>
          </a:xfrm>
          <a:prstGeom prst="rect">
            <a:avLst/>
          </a:prstGeom>
          <a:noFill/>
        </p:spPr>
        <p:txBody>
          <a:bodyPr wrap="square" rtlCol="0">
            <a:spAutoFit/>
          </a:bodyPr>
          <a:lstStyle/>
          <a:p>
            <a:r>
              <a:rPr lang="en-US" altLang="zh-CN" dirty="0"/>
              <a:t>SSD</a:t>
            </a:r>
            <a:r>
              <a:rPr lang="zh-CN" altLang="en-US" dirty="0"/>
              <a:t>实验平台</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Result</a:t>
            </a:r>
            <a:r>
              <a:rPr lang="en-US" altLang="zh-CN" dirty="0"/>
              <a:t>:</a:t>
            </a:r>
            <a:r>
              <a:rPr lang="zh-CN" altLang="en-US" dirty="0"/>
              <a:t> </a:t>
            </a:r>
            <a:r>
              <a:rPr lang="en-US" altLang="zh-CN" dirty="0"/>
              <a:t>Our</a:t>
            </a:r>
            <a:r>
              <a:rPr lang="zh-CN" altLang="en-US" dirty="0"/>
              <a:t> </a:t>
            </a:r>
            <a:r>
              <a:rPr lang="en-US" altLang="zh-CN" dirty="0"/>
              <a:t>scheme</a:t>
            </a:r>
            <a:r>
              <a:rPr lang="zh-CN" altLang="en-US" dirty="0"/>
              <a:t> </a:t>
            </a:r>
            <a:r>
              <a:rPr lang="en-US" altLang="zh-CN" dirty="0"/>
              <a:t>vs.</a:t>
            </a:r>
            <a:r>
              <a:rPr lang="zh-CN" altLang="en-US" dirty="0"/>
              <a:t> </a:t>
            </a:r>
            <a:r>
              <a:rPr lang="en-US" altLang="zh-CN" dirty="0"/>
              <a:t>LRU</a:t>
            </a:r>
            <a:endParaRPr lang="zh-CN" altLang="en-US" dirty="0">
              <a:solidFill>
                <a:schemeClr val="bg1"/>
              </a:solidFill>
            </a:endParaRPr>
          </a:p>
        </p:txBody>
      </p:sp>
      <p:sp>
        <p:nvSpPr>
          <p:cNvPr id="4" name="文本框 3"/>
          <p:cNvSpPr txBox="1"/>
          <p:nvPr/>
        </p:nvSpPr>
        <p:spPr>
          <a:xfrm>
            <a:off x="2915347" y="5009263"/>
            <a:ext cx="5832648" cy="707886"/>
          </a:xfrm>
          <a:prstGeom prst="rect">
            <a:avLst/>
          </a:prstGeom>
          <a:noFill/>
        </p:spPr>
        <p:txBody>
          <a:bodyPr wrap="square" rtlCol="0">
            <a:spAutoFit/>
          </a:bodyPr>
          <a:lstStyle/>
          <a:p>
            <a:pPr algn="l"/>
            <a:r>
              <a:rPr lang="en-US" altLang="zh-CN" sz="2000" dirty="0">
                <a:solidFill>
                  <a:schemeClr val="tx2"/>
                </a:solidFill>
                <a:latin typeface="+mn-lt"/>
                <a:ea typeface="+mn-lt"/>
              </a:rPr>
              <a:t>Average</a:t>
            </a:r>
            <a:r>
              <a:rPr lang="zh-CN" altLang="en-US" sz="2000" dirty="0">
                <a:solidFill>
                  <a:schemeClr val="tx2"/>
                </a:solidFill>
                <a:latin typeface="+mn-lt"/>
                <a:ea typeface="+mn-lt"/>
              </a:rPr>
              <a:t> </a:t>
            </a:r>
            <a:r>
              <a:rPr lang="en-US" altLang="zh-CN" sz="2000" dirty="0">
                <a:solidFill>
                  <a:schemeClr val="tx2"/>
                </a:solidFill>
                <a:latin typeface="+mn-lt"/>
                <a:ea typeface="+mn-lt"/>
              </a:rPr>
              <a:t>request</a:t>
            </a:r>
            <a:r>
              <a:rPr lang="zh-CN" altLang="en-US" sz="2000" dirty="0">
                <a:solidFill>
                  <a:schemeClr val="tx2"/>
                </a:solidFill>
                <a:latin typeface="+mn-lt"/>
                <a:ea typeface="+mn-lt"/>
              </a:rPr>
              <a:t> </a:t>
            </a:r>
            <a:r>
              <a:rPr lang="en-US" altLang="zh-CN" sz="2000" dirty="0">
                <a:solidFill>
                  <a:schemeClr val="tx2"/>
                </a:solidFill>
                <a:latin typeface="+mn-lt"/>
                <a:ea typeface="+mn-lt"/>
              </a:rPr>
              <a:t>response</a:t>
            </a:r>
            <a:r>
              <a:rPr lang="zh-CN" altLang="en-US" sz="2000" dirty="0">
                <a:solidFill>
                  <a:schemeClr val="tx2"/>
                </a:solidFill>
                <a:latin typeface="+mn-lt"/>
                <a:ea typeface="+mn-lt"/>
              </a:rPr>
              <a:t> </a:t>
            </a:r>
            <a:r>
              <a:rPr lang="en-US" altLang="zh-CN" sz="2000" dirty="0">
                <a:solidFill>
                  <a:schemeClr val="tx2"/>
                </a:solidFill>
                <a:latin typeface="+mn-lt"/>
                <a:ea typeface="+mn-lt"/>
              </a:rPr>
              <a:t>time</a:t>
            </a:r>
            <a:r>
              <a:rPr lang="zh-CN" altLang="en-US" sz="2000" dirty="0">
                <a:solidFill>
                  <a:schemeClr val="tx2"/>
                </a:solidFill>
                <a:latin typeface="+mn-lt"/>
                <a:ea typeface="+mn-lt"/>
              </a:rPr>
              <a:t> </a:t>
            </a:r>
            <a:r>
              <a:rPr lang="en-US" altLang="zh-CN" sz="2000" dirty="0">
                <a:solidFill>
                  <a:schemeClr val="tx2"/>
                </a:solidFill>
                <a:latin typeface="+mn-lt"/>
                <a:ea typeface="+mn-lt"/>
              </a:rPr>
              <a:t>improvement</a:t>
            </a:r>
            <a:r>
              <a:rPr lang="zh-CN" altLang="en-US" sz="2000" dirty="0">
                <a:solidFill>
                  <a:schemeClr val="tx2"/>
                </a:solidFill>
                <a:latin typeface="+mn-lt"/>
                <a:ea typeface="+mn-lt"/>
              </a:rPr>
              <a:t> </a:t>
            </a:r>
            <a:r>
              <a:rPr lang="en-US" altLang="zh-CN" sz="2000" dirty="0">
                <a:solidFill>
                  <a:schemeClr val="tx2"/>
                </a:solidFill>
                <a:latin typeface="+mn-lt"/>
                <a:ea typeface="+mn-lt"/>
              </a:rPr>
              <a:t>compared</a:t>
            </a:r>
            <a:r>
              <a:rPr lang="zh-CN" altLang="en-US" sz="2000" dirty="0">
                <a:solidFill>
                  <a:schemeClr val="tx2"/>
                </a:solidFill>
                <a:latin typeface="+mn-lt"/>
                <a:ea typeface="+mn-lt"/>
              </a:rPr>
              <a:t> </a:t>
            </a:r>
            <a:r>
              <a:rPr lang="en-US" altLang="zh-CN" sz="2000" dirty="0">
                <a:solidFill>
                  <a:schemeClr val="tx2"/>
                </a:solidFill>
                <a:latin typeface="+mn-lt"/>
                <a:ea typeface="+mn-lt"/>
              </a:rPr>
              <a:t>to</a:t>
            </a:r>
            <a:r>
              <a:rPr lang="zh-CN" altLang="en-US" sz="2000" dirty="0">
                <a:solidFill>
                  <a:schemeClr val="tx2"/>
                </a:solidFill>
                <a:latin typeface="+mn-lt"/>
                <a:ea typeface="+mn-lt"/>
              </a:rPr>
              <a:t> </a:t>
            </a:r>
            <a:r>
              <a:rPr lang="en-US" altLang="zh-CN" sz="2000" dirty="0">
                <a:solidFill>
                  <a:schemeClr val="tx2"/>
                </a:solidFill>
                <a:latin typeface="+mn-lt"/>
                <a:ea typeface="+mn-lt"/>
              </a:rPr>
              <a:t>LRU</a:t>
            </a:r>
            <a:r>
              <a:rPr lang="zh-CN" altLang="en-US" sz="2000" dirty="0">
                <a:solidFill>
                  <a:schemeClr val="tx2"/>
                </a:solidFill>
                <a:latin typeface="+mn-lt"/>
                <a:ea typeface="+mn-lt"/>
              </a:rPr>
              <a:t> </a:t>
            </a:r>
            <a:r>
              <a:rPr lang="en-US" altLang="zh-CN" sz="2000" dirty="0">
                <a:solidFill>
                  <a:schemeClr val="tx2"/>
                </a:solidFill>
                <a:latin typeface="+mn-lt"/>
                <a:ea typeface="+mn-lt"/>
              </a:rPr>
              <a:t>under</a:t>
            </a:r>
            <a:r>
              <a:rPr lang="zh-CN" altLang="en-US" sz="2000" dirty="0">
                <a:solidFill>
                  <a:schemeClr val="tx2"/>
                </a:solidFill>
                <a:latin typeface="+mn-lt"/>
                <a:ea typeface="+mn-lt"/>
              </a:rPr>
              <a:t> </a:t>
            </a:r>
            <a:r>
              <a:rPr lang="en-US" altLang="zh-CN" sz="2000" dirty="0">
                <a:solidFill>
                  <a:schemeClr val="tx2"/>
                </a:solidFill>
                <a:latin typeface="+mn-lt"/>
                <a:ea typeface="+mn-lt"/>
              </a:rPr>
              <a:t>different</a:t>
            </a:r>
            <a:r>
              <a:rPr lang="zh-CN" altLang="en-US" sz="2000" dirty="0">
                <a:solidFill>
                  <a:schemeClr val="tx2"/>
                </a:solidFill>
                <a:latin typeface="+mn-lt"/>
                <a:ea typeface="+mn-lt"/>
              </a:rPr>
              <a:t> </a:t>
            </a:r>
            <a:r>
              <a:rPr lang="en-US" altLang="zh-CN" sz="2000" dirty="0">
                <a:solidFill>
                  <a:schemeClr val="tx2"/>
                </a:solidFill>
                <a:latin typeface="+mn-lt"/>
                <a:ea typeface="+mn-lt"/>
              </a:rPr>
              <a:t>page</a:t>
            </a:r>
            <a:r>
              <a:rPr lang="zh-CN" altLang="en-US" sz="2000" dirty="0">
                <a:solidFill>
                  <a:schemeClr val="tx2"/>
                </a:solidFill>
                <a:latin typeface="+mn-lt"/>
                <a:ea typeface="+mn-lt"/>
              </a:rPr>
              <a:t> </a:t>
            </a:r>
            <a:r>
              <a:rPr lang="en-US" altLang="zh-CN" sz="2000" dirty="0">
                <a:solidFill>
                  <a:schemeClr val="tx2"/>
                </a:solidFill>
                <a:latin typeface="+mn-lt"/>
                <a:ea typeface="+mn-lt"/>
              </a:rPr>
              <a:t>sizes.</a:t>
            </a:r>
            <a:endParaRPr lang="zh-CN" altLang="en-US" sz="2000" dirty="0">
              <a:solidFill>
                <a:schemeClr val="tx2"/>
              </a:solidFill>
              <a:latin typeface="+mn-lt"/>
              <a:ea typeface="+mn-lt"/>
              <a:sym typeface="+mn-ea"/>
            </a:endParaRPr>
          </a:p>
        </p:txBody>
      </p:sp>
      <p:pic>
        <p:nvPicPr>
          <p:cNvPr id="3" name="图片 2"/>
          <p:cNvPicPr>
            <a:picLocks noChangeAspect="1"/>
          </p:cNvPicPr>
          <p:nvPr/>
        </p:nvPicPr>
        <p:blipFill>
          <a:blip r:embed="rId2"/>
          <a:stretch>
            <a:fillRect/>
          </a:stretch>
        </p:blipFill>
        <p:spPr>
          <a:xfrm>
            <a:off x="2608560" y="1089372"/>
            <a:ext cx="6133688" cy="3646494"/>
          </a:xfrm>
          <a:prstGeom prst="rect">
            <a:avLst/>
          </a:prstGeom>
        </p:spPr>
      </p:pic>
    </p:spTree>
    <p:extLst>
      <p:ext uri="{BB962C8B-B14F-4D97-AF65-F5344CB8AC3E}">
        <p14:creationId xmlns:p14="http://schemas.microsoft.com/office/powerpoint/2010/main" val="18118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bg1"/>
                </a:solidFill>
              </a:rPr>
              <a:t>Read</a:t>
            </a:r>
            <a:r>
              <a:rPr lang="zh-CN" altLang="en-US" dirty="0">
                <a:solidFill>
                  <a:schemeClr val="bg1"/>
                </a:solidFill>
              </a:rPr>
              <a:t> </a:t>
            </a:r>
            <a:r>
              <a:rPr lang="en-US" altLang="zh-CN" dirty="0"/>
              <a:t>and</a:t>
            </a:r>
            <a:r>
              <a:rPr lang="zh-CN" altLang="en-US" dirty="0"/>
              <a:t> </a:t>
            </a:r>
            <a:r>
              <a:rPr lang="en-US" altLang="zh-CN" dirty="0"/>
              <a:t>Write</a:t>
            </a:r>
            <a:r>
              <a:rPr lang="zh-CN" altLang="en-US" dirty="0"/>
              <a:t> </a:t>
            </a:r>
            <a:r>
              <a:rPr lang="en-US" altLang="zh-CN" dirty="0"/>
              <a:t>Improvement</a:t>
            </a:r>
            <a:endParaRPr lang="zh-CN" altLang="en-US" dirty="0">
              <a:solidFill>
                <a:schemeClr val="bg1"/>
              </a:solidFill>
            </a:endParaRPr>
          </a:p>
        </p:txBody>
      </p:sp>
      <p:sp>
        <p:nvSpPr>
          <p:cNvPr id="4" name="文本框 3"/>
          <p:cNvSpPr txBox="1"/>
          <p:nvPr/>
        </p:nvSpPr>
        <p:spPr>
          <a:xfrm>
            <a:off x="2968600" y="5049812"/>
            <a:ext cx="5945519" cy="398780"/>
          </a:xfrm>
          <a:prstGeom prst="rect">
            <a:avLst/>
          </a:prstGeom>
          <a:noFill/>
        </p:spPr>
        <p:txBody>
          <a:bodyPr wrap="square" rtlCol="0">
            <a:spAutoFit/>
          </a:bodyPr>
          <a:lstStyle/>
          <a:p>
            <a:r>
              <a:rPr lang="en-US" altLang="zh-CN" sz="2000" dirty="0">
                <a:solidFill>
                  <a:schemeClr val="tx2"/>
                </a:solidFill>
                <a:latin typeface="+mn-lt"/>
                <a:ea typeface="+mn-lt"/>
                <a:sym typeface="+mn-ea"/>
              </a:rPr>
              <a:t>Read</a:t>
            </a:r>
            <a:r>
              <a:rPr lang="zh-CN" altLang="en-US" sz="2000" dirty="0">
                <a:solidFill>
                  <a:schemeClr val="tx2"/>
                </a:solidFill>
                <a:latin typeface="+mn-lt"/>
                <a:ea typeface="+mn-lt"/>
                <a:sym typeface="+mn-ea"/>
              </a:rPr>
              <a:t> </a:t>
            </a:r>
            <a:r>
              <a:rPr lang="en-US" altLang="zh-CN" sz="2000" dirty="0">
                <a:solidFill>
                  <a:schemeClr val="tx2"/>
                </a:solidFill>
                <a:latin typeface="+mn-lt"/>
                <a:ea typeface="+mn-lt"/>
                <a:sym typeface="+mn-ea"/>
              </a:rPr>
              <a:t>and</a:t>
            </a:r>
            <a:r>
              <a:rPr lang="zh-CN" altLang="en-US" sz="2000" dirty="0">
                <a:solidFill>
                  <a:schemeClr val="tx2"/>
                </a:solidFill>
                <a:latin typeface="+mn-lt"/>
                <a:ea typeface="+mn-lt"/>
                <a:sym typeface="+mn-ea"/>
              </a:rPr>
              <a:t> </a:t>
            </a:r>
            <a:r>
              <a:rPr lang="en-US" altLang="zh-CN" sz="2000" dirty="0">
                <a:solidFill>
                  <a:schemeClr val="tx2"/>
                </a:solidFill>
                <a:latin typeface="+mn-lt"/>
                <a:ea typeface="+mn-lt"/>
                <a:sym typeface="+mn-ea"/>
              </a:rPr>
              <a:t>write</a:t>
            </a:r>
            <a:r>
              <a:rPr lang="zh-CN" altLang="en-US" sz="2000" dirty="0">
                <a:solidFill>
                  <a:schemeClr val="tx2"/>
                </a:solidFill>
                <a:latin typeface="+mn-lt"/>
                <a:ea typeface="+mn-lt"/>
                <a:sym typeface="+mn-ea"/>
              </a:rPr>
              <a:t> </a:t>
            </a:r>
            <a:r>
              <a:rPr lang="en-US" altLang="zh-CN" sz="2000" dirty="0">
                <a:solidFill>
                  <a:schemeClr val="tx2"/>
                </a:solidFill>
                <a:latin typeface="+mn-lt"/>
                <a:ea typeface="+mn-lt"/>
                <a:sym typeface="+mn-ea"/>
              </a:rPr>
              <a:t>performance</a:t>
            </a:r>
            <a:r>
              <a:rPr lang="zh-CN" altLang="en-US" sz="2000" dirty="0">
                <a:solidFill>
                  <a:schemeClr val="tx2"/>
                </a:solidFill>
                <a:latin typeface="+mn-lt"/>
                <a:ea typeface="+mn-lt"/>
                <a:sym typeface="+mn-ea"/>
              </a:rPr>
              <a:t> </a:t>
            </a:r>
            <a:r>
              <a:rPr lang="en-US" altLang="zh-CN" sz="2000" dirty="0">
                <a:solidFill>
                  <a:schemeClr val="tx2"/>
                </a:solidFill>
                <a:latin typeface="+mn-lt"/>
                <a:ea typeface="+mn-lt"/>
                <a:sym typeface="+mn-ea"/>
              </a:rPr>
              <a:t>improvement.</a:t>
            </a:r>
            <a:endParaRPr lang="zh-CN" altLang="en-US" sz="2000" dirty="0">
              <a:solidFill>
                <a:schemeClr val="tx2"/>
              </a:solidFill>
              <a:latin typeface="+mn-lt"/>
              <a:ea typeface="+mn-lt"/>
              <a:sym typeface="+mn-ea"/>
            </a:endParaRPr>
          </a:p>
        </p:txBody>
      </p:sp>
      <p:pic>
        <p:nvPicPr>
          <p:cNvPr id="5" name="图片 4"/>
          <p:cNvPicPr>
            <a:picLocks noChangeAspect="1"/>
          </p:cNvPicPr>
          <p:nvPr/>
        </p:nvPicPr>
        <p:blipFill>
          <a:blip r:embed="rId3"/>
          <a:stretch>
            <a:fillRect/>
          </a:stretch>
        </p:blipFill>
        <p:spPr>
          <a:xfrm>
            <a:off x="2608560" y="973541"/>
            <a:ext cx="6355533" cy="3816094"/>
          </a:xfrm>
          <a:prstGeom prst="rect">
            <a:avLst/>
          </a:prstGeom>
        </p:spPr>
      </p:pic>
      <p:sp>
        <p:nvSpPr>
          <p:cNvPr id="3" name="椭圆 2"/>
          <p:cNvSpPr/>
          <p:nvPr/>
        </p:nvSpPr>
        <p:spPr>
          <a:xfrm>
            <a:off x="4768800" y="2385516"/>
            <a:ext cx="685205" cy="1931079"/>
          </a:xfrm>
          <a:prstGeom prst="ellipse">
            <a:avLst/>
          </a:prstGeom>
          <a:noFill/>
          <a:ln w="28575" cap="flat" cmpd="sng" algn="ctr">
            <a:solidFill>
              <a:srgbClr val="FF0000"/>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Times New Roman" panose="02020603050405020304" pitchFamily="18" charset="0"/>
            </a:endParaRPr>
          </a:p>
        </p:txBody>
      </p:sp>
      <p:sp>
        <p:nvSpPr>
          <p:cNvPr id="6" name="椭圆 5"/>
          <p:cNvSpPr/>
          <p:nvPr/>
        </p:nvSpPr>
        <p:spPr>
          <a:xfrm>
            <a:off x="7927746" y="2817564"/>
            <a:ext cx="585470" cy="1440160"/>
          </a:xfrm>
          <a:prstGeom prst="ellipse">
            <a:avLst/>
          </a:prstGeom>
          <a:noFill/>
          <a:ln w="28575" cap="flat" cmpd="sng" algn="ctr">
            <a:solidFill>
              <a:srgbClr val="FF0000"/>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727006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6" y="95885"/>
            <a:ext cx="8733686" cy="617855"/>
          </a:xfrm>
        </p:spPr>
        <p:txBody>
          <a:bodyPr>
            <a:noAutofit/>
          </a:bodyPr>
          <a:lstStyle/>
          <a:p>
            <a:r>
              <a:rPr lang="en-US" altLang="zh-CN" sz="3200" dirty="0">
                <a:sym typeface="+mn-ea"/>
              </a:rPr>
              <a:t>Non-Complete</a:t>
            </a:r>
            <a:r>
              <a:rPr lang="zh-CN" altLang="en-US" sz="3200" dirty="0">
                <a:sym typeface="+mn-ea"/>
              </a:rPr>
              <a:t> </a:t>
            </a:r>
            <a:r>
              <a:rPr lang="en-US" altLang="zh-CN" sz="3200" dirty="0">
                <a:sym typeface="+mn-ea"/>
              </a:rPr>
              <a:t>Page</a:t>
            </a:r>
            <a:r>
              <a:rPr lang="zh-CN" altLang="en-US" sz="3200" dirty="0">
                <a:sym typeface="+mn-ea"/>
              </a:rPr>
              <a:t> </a:t>
            </a:r>
            <a:r>
              <a:rPr lang="en-US" altLang="zh-CN" sz="3200" dirty="0">
                <a:sym typeface="+mn-ea"/>
              </a:rPr>
              <a:t>Ratio</a:t>
            </a:r>
            <a:r>
              <a:rPr lang="zh-CN" altLang="en-US" sz="3200" dirty="0">
                <a:sym typeface="+mn-ea"/>
              </a:rPr>
              <a:t> </a:t>
            </a:r>
            <a:r>
              <a:rPr lang="en-US" altLang="zh-CN" sz="3200" dirty="0">
                <a:sym typeface="+mn-ea"/>
              </a:rPr>
              <a:t>in</a:t>
            </a:r>
            <a:r>
              <a:rPr lang="zh-CN" altLang="en-US" sz="3200" dirty="0">
                <a:sym typeface="+mn-ea"/>
              </a:rPr>
              <a:t> </a:t>
            </a:r>
            <a:r>
              <a:rPr lang="en-US" altLang="zh-CN" sz="3200" dirty="0">
                <a:sym typeface="+mn-ea"/>
              </a:rPr>
              <a:t>the</a:t>
            </a:r>
            <a:r>
              <a:rPr lang="zh-CN" altLang="en-US" sz="3200" dirty="0">
                <a:sym typeface="+mn-ea"/>
              </a:rPr>
              <a:t> </a:t>
            </a:r>
            <a:r>
              <a:rPr lang="en-US" altLang="zh-CN" sz="3200" dirty="0">
                <a:sym typeface="+mn-ea"/>
              </a:rPr>
              <a:t>Buffer</a:t>
            </a:r>
            <a:br>
              <a:rPr lang="zh-CN" altLang="en-US" sz="1600" dirty="0">
                <a:solidFill>
                  <a:schemeClr val="bg1"/>
                </a:solidFill>
              </a:rPr>
            </a:br>
            <a:endParaRPr lang="zh-CN" altLang="zh-CN" sz="1600" dirty="0">
              <a:solidFill>
                <a:schemeClr val="tx1"/>
              </a:solidFill>
            </a:endParaRPr>
          </a:p>
        </p:txBody>
      </p:sp>
      <p:sp>
        <p:nvSpPr>
          <p:cNvPr id="4" name="Rectangle 4"/>
          <p:cNvSpPr>
            <a:spLocks noChangeArrowheads="1"/>
          </p:cNvSpPr>
          <p:nvPr/>
        </p:nvSpPr>
        <p:spPr bwMode="auto">
          <a:xfrm>
            <a:off x="6628197" y="-330432"/>
            <a:ext cx="29972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653" tIns="43326" rIns="86653" bIns="43326" numCol="1" anchor="ctr" anchorCtr="0" compatLnSpc="1">
            <a:spAutoFit/>
          </a:bodyPr>
          <a:lstStyle/>
          <a:p>
            <a:endParaRPr lang="zh-CN" altLang="en-US" sz="100"/>
          </a:p>
        </p:txBody>
      </p:sp>
      <p:sp>
        <p:nvSpPr>
          <p:cNvPr id="8" name="文本框 7"/>
          <p:cNvSpPr txBox="1"/>
          <p:nvPr/>
        </p:nvSpPr>
        <p:spPr>
          <a:xfrm>
            <a:off x="740463" y="5397025"/>
            <a:ext cx="10081120" cy="369332"/>
          </a:xfrm>
          <a:prstGeom prst="rect">
            <a:avLst/>
          </a:prstGeom>
          <a:noFill/>
        </p:spPr>
        <p:txBody>
          <a:bodyPr wrap="square" rtlCol="0">
            <a:spAutoFit/>
          </a:bodyPr>
          <a:lstStyle/>
          <a:p>
            <a:r>
              <a:rPr lang="en-US" altLang="zh-CN" dirty="0">
                <a:solidFill>
                  <a:schemeClr val="tx2"/>
                </a:solidFill>
                <a:latin typeface="+mn-lt"/>
                <a:ea typeface="+mn-lt"/>
                <a:sym typeface="+mn-ea"/>
              </a:rPr>
              <a:t>Our</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scheme</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keeps</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more</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non-complete</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pages</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in</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the</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buffer</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to</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reduce</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replacement</a:t>
            </a:r>
            <a:r>
              <a:rPr lang="zh-CN" altLang="en-US" dirty="0">
                <a:solidFill>
                  <a:schemeClr val="tx2"/>
                </a:solidFill>
                <a:latin typeface="+mn-lt"/>
                <a:ea typeface="+mn-lt"/>
                <a:sym typeface="+mn-ea"/>
              </a:rPr>
              <a:t> </a:t>
            </a:r>
            <a:r>
              <a:rPr lang="en-US" altLang="zh-CN" dirty="0">
                <a:solidFill>
                  <a:schemeClr val="tx2"/>
                </a:solidFill>
                <a:latin typeface="+mn-lt"/>
                <a:ea typeface="+mn-lt"/>
                <a:sym typeface="+mn-ea"/>
              </a:rPr>
              <a:t>costs.</a:t>
            </a:r>
            <a:endParaRPr lang="zh-CN" altLang="zh-CN" dirty="0">
              <a:solidFill>
                <a:schemeClr val="tx2"/>
              </a:solidFill>
              <a:latin typeface="+mn-lt"/>
              <a:ea typeface="+mn-lt"/>
              <a:sym typeface="+mn-ea"/>
            </a:endParaRPr>
          </a:p>
        </p:txBody>
      </p:sp>
      <p:pic>
        <p:nvPicPr>
          <p:cNvPr id="23" name="图片 9"/>
          <p:cNvPicPr preferRelativeResize="0">
            <a:picLocks/>
          </p:cNvPicPr>
          <p:nvPr/>
        </p:nvPicPr>
        <p:blipFill>
          <a:blip r:embed="rId3"/>
          <a:stretch>
            <a:fillRect/>
          </a:stretch>
        </p:blipFill>
        <p:spPr>
          <a:xfrm>
            <a:off x="88584" y="928240"/>
            <a:ext cx="2736000" cy="2016000"/>
          </a:xfrm>
          <a:prstGeom prst="rect">
            <a:avLst/>
          </a:prstGeom>
        </p:spPr>
      </p:pic>
      <p:pic>
        <p:nvPicPr>
          <p:cNvPr id="24" name="图片 10"/>
          <p:cNvPicPr preferRelativeResize="0">
            <a:picLocks/>
          </p:cNvPicPr>
          <p:nvPr/>
        </p:nvPicPr>
        <p:blipFill>
          <a:blip r:embed="rId4"/>
          <a:stretch>
            <a:fillRect/>
          </a:stretch>
        </p:blipFill>
        <p:spPr>
          <a:xfrm>
            <a:off x="2992805" y="905383"/>
            <a:ext cx="2736000" cy="2016000"/>
          </a:xfrm>
          <a:prstGeom prst="rect">
            <a:avLst/>
          </a:prstGeom>
        </p:spPr>
      </p:pic>
      <p:pic>
        <p:nvPicPr>
          <p:cNvPr id="25" name="图片 19"/>
          <p:cNvPicPr preferRelativeResize="0">
            <a:picLocks/>
          </p:cNvPicPr>
          <p:nvPr/>
        </p:nvPicPr>
        <p:blipFill>
          <a:blip r:embed="rId5"/>
          <a:stretch>
            <a:fillRect/>
          </a:stretch>
        </p:blipFill>
        <p:spPr>
          <a:xfrm>
            <a:off x="5897026" y="905381"/>
            <a:ext cx="2736000" cy="2016000"/>
          </a:xfrm>
          <a:prstGeom prst="rect">
            <a:avLst/>
          </a:prstGeom>
        </p:spPr>
      </p:pic>
      <p:pic>
        <p:nvPicPr>
          <p:cNvPr id="26" name="图片 20"/>
          <p:cNvPicPr preferRelativeResize="0">
            <a:picLocks/>
          </p:cNvPicPr>
          <p:nvPr/>
        </p:nvPicPr>
        <p:blipFill>
          <a:blip r:embed="rId6"/>
          <a:stretch>
            <a:fillRect/>
          </a:stretch>
        </p:blipFill>
        <p:spPr>
          <a:xfrm>
            <a:off x="8801248" y="938402"/>
            <a:ext cx="2736000" cy="2016000"/>
          </a:xfrm>
          <a:prstGeom prst="rect">
            <a:avLst/>
          </a:prstGeom>
        </p:spPr>
      </p:pic>
      <p:pic>
        <p:nvPicPr>
          <p:cNvPr id="27" name="图片 21"/>
          <p:cNvPicPr preferRelativeResize="0">
            <a:picLocks/>
          </p:cNvPicPr>
          <p:nvPr/>
        </p:nvPicPr>
        <p:blipFill>
          <a:blip r:embed="rId7"/>
          <a:stretch>
            <a:fillRect/>
          </a:stretch>
        </p:blipFill>
        <p:spPr>
          <a:xfrm>
            <a:off x="88584" y="3215704"/>
            <a:ext cx="2736000" cy="2016000"/>
          </a:xfrm>
          <a:prstGeom prst="rect">
            <a:avLst/>
          </a:prstGeom>
        </p:spPr>
      </p:pic>
      <p:pic>
        <p:nvPicPr>
          <p:cNvPr id="28" name="图片 22"/>
          <p:cNvPicPr preferRelativeResize="0">
            <a:picLocks/>
          </p:cNvPicPr>
          <p:nvPr/>
        </p:nvPicPr>
        <p:blipFill>
          <a:blip r:embed="rId8"/>
          <a:stretch>
            <a:fillRect/>
          </a:stretch>
        </p:blipFill>
        <p:spPr>
          <a:xfrm>
            <a:off x="2992657" y="3198558"/>
            <a:ext cx="2736000" cy="2016000"/>
          </a:xfrm>
          <a:prstGeom prst="rect">
            <a:avLst/>
          </a:prstGeom>
        </p:spPr>
      </p:pic>
      <p:pic>
        <p:nvPicPr>
          <p:cNvPr id="29" name="图片 23"/>
          <p:cNvPicPr preferRelativeResize="0">
            <a:picLocks/>
          </p:cNvPicPr>
          <p:nvPr/>
        </p:nvPicPr>
        <p:blipFill>
          <a:blip r:embed="rId9"/>
          <a:stretch>
            <a:fillRect/>
          </a:stretch>
        </p:blipFill>
        <p:spPr>
          <a:xfrm>
            <a:off x="5896730" y="3188397"/>
            <a:ext cx="2736000" cy="2016000"/>
          </a:xfrm>
          <a:prstGeom prst="rect">
            <a:avLst/>
          </a:prstGeom>
        </p:spPr>
      </p:pic>
      <p:pic>
        <p:nvPicPr>
          <p:cNvPr id="30" name="图片 24"/>
          <p:cNvPicPr preferRelativeResize="0">
            <a:picLocks/>
          </p:cNvPicPr>
          <p:nvPr/>
        </p:nvPicPr>
        <p:blipFill>
          <a:blip r:embed="rId10"/>
          <a:stretch>
            <a:fillRect/>
          </a:stretch>
        </p:blipFill>
        <p:spPr>
          <a:xfrm>
            <a:off x="8800803" y="3177604"/>
            <a:ext cx="2736000" cy="2016000"/>
          </a:xfrm>
          <a:prstGeom prst="rect">
            <a:avLst/>
          </a:prstGeom>
        </p:spPr>
      </p:pic>
    </p:spTree>
    <p:extLst>
      <p:ext uri="{BB962C8B-B14F-4D97-AF65-F5344CB8AC3E}">
        <p14:creationId xmlns:p14="http://schemas.microsoft.com/office/powerpoint/2010/main" val="41392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60" y="127686"/>
            <a:ext cx="8233627" cy="750887"/>
          </a:xfrm>
        </p:spPr>
        <p:txBody>
          <a:bodyPr/>
          <a:lstStyle/>
          <a:p>
            <a:r>
              <a:rPr lang="en-US" altLang="zh-CN" sz="3515" kern="1200" dirty="0"/>
              <a:t>I/O is a Bottleneck</a:t>
            </a:r>
          </a:p>
        </p:txBody>
      </p:sp>
      <p:pic>
        <p:nvPicPr>
          <p:cNvPr id="4" name="table"/>
          <p:cNvPicPr>
            <a:picLocks noChangeAspect="1"/>
          </p:cNvPicPr>
          <p:nvPr/>
        </p:nvPicPr>
        <p:blipFill>
          <a:blip r:embed="rId2"/>
          <a:stretch>
            <a:fillRect/>
          </a:stretch>
        </p:blipFill>
        <p:spPr>
          <a:xfrm>
            <a:off x="736352" y="1737444"/>
            <a:ext cx="4968552" cy="3124531"/>
          </a:xfrm>
          <a:prstGeom prst="rect">
            <a:avLst/>
          </a:prstGeom>
        </p:spPr>
      </p:pic>
      <p:sp>
        <p:nvSpPr>
          <p:cNvPr id="5" name="Rectangle 4"/>
          <p:cNvSpPr/>
          <p:nvPr/>
        </p:nvSpPr>
        <p:spPr>
          <a:xfrm>
            <a:off x="736351" y="978273"/>
            <a:ext cx="4745198"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Times New Roman" panose="02020603050405020304" pitchFamily="18" charset="0"/>
                <a:ea typeface="宋体" panose="02010600030101010101" pitchFamily="2" charset="-122"/>
              </a:rPr>
              <a:t>Data requirements for select 2014 INCITE applications at Argonne Leadership Computing Facility (BG/Q) of ANL [1]</a:t>
            </a:r>
            <a:endParaRPr lang="en-US" sz="1400" b="1" dirty="0"/>
          </a:p>
        </p:txBody>
      </p:sp>
      <p:sp>
        <p:nvSpPr>
          <p:cNvPr id="6" name="Rectangle 5"/>
          <p:cNvSpPr/>
          <p:nvPr/>
        </p:nvSpPr>
        <p:spPr>
          <a:xfrm>
            <a:off x="376312" y="4997823"/>
            <a:ext cx="597666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a:t>
            </a:r>
            <a:r>
              <a:rPr lang="en-US" sz="1200" dirty="0">
                <a:solidFill>
                  <a:srgbClr val="0000FF"/>
                </a:solidFill>
              </a:rPr>
              <a:t>1] R. Latham, R. Ross, B. Welch, and K. </a:t>
            </a:r>
            <a:r>
              <a:rPr lang="en-US" sz="1200" dirty="0" err="1">
                <a:solidFill>
                  <a:srgbClr val="0000FF"/>
                </a:solidFill>
              </a:rPr>
              <a:t>Antypas</a:t>
            </a:r>
            <a:r>
              <a:rPr lang="en-US" sz="1200" dirty="0">
                <a:solidFill>
                  <a:srgbClr val="0000FF"/>
                </a:solidFill>
              </a:rPr>
              <a:t>, "Parallel I/O in Practice," </a:t>
            </a:r>
            <a:r>
              <a:rPr lang="x-none" sz="1200" dirty="0">
                <a:solidFill>
                  <a:srgbClr val="0000FF"/>
                </a:solidFill>
              </a:rPr>
              <a:t>Tutorial of the International Conference for High Performance Computing, Networking, Storage and Analysis, 201</a:t>
            </a:r>
            <a:r>
              <a:rPr lang="en-US" sz="1200" dirty="0">
                <a:solidFill>
                  <a:srgbClr val="0000FF"/>
                </a:solidFill>
              </a:rPr>
              <a:t>5</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6591" y="5716746"/>
            <a:ext cx="1309276" cy="493262"/>
          </a:xfrm>
          <a:prstGeom prst="rect">
            <a:avLst/>
          </a:prstGeom>
        </p:spPr>
      </p:pic>
      <p:pic>
        <p:nvPicPr>
          <p:cNvPr id="8" name="Picture 7"/>
          <p:cNvPicPr>
            <a:picLocks noChangeAspect="1"/>
          </p:cNvPicPr>
          <p:nvPr/>
        </p:nvPicPr>
        <p:blipFill>
          <a:blip r:embed="rId4"/>
          <a:stretch>
            <a:fillRect/>
          </a:stretch>
        </p:blipFill>
        <p:spPr>
          <a:xfrm>
            <a:off x="5992936" y="1620415"/>
            <a:ext cx="4687551" cy="32415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9301" y="5265836"/>
            <a:ext cx="10637180" cy="6428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t>Our</a:t>
            </a:r>
            <a:r>
              <a:rPr lang="zh-CN" altLang="en-US" dirty="0"/>
              <a:t> </a:t>
            </a:r>
            <a:r>
              <a:rPr lang="en-US" altLang="zh-CN" dirty="0"/>
              <a:t>scheme</a:t>
            </a:r>
            <a:r>
              <a:rPr lang="zh-CN" altLang="en-US" dirty="0"/>
              <a:t> </a:t>
            </a:r>
            <a:r>
              <a:rPr lang="en-US" altLang="zh-CN" dirty="0"/>
              <a:t>provides</a:t>
            </a:r>
            <a:r>
              <a:rPr lang="zh-CN" altLang="en-US" dirty="0"/>
              <a:t> </a:t>
            </a:r>
            <a:r>
              <a:rPr lang="en-US" altLang="zh-CN" dirty="0"/>
              <a:t>more</a:t>
            </a:r>
            <a:r>
              <a:rPr lang="zh-CN" altLang="en-US" dirty="0"/>
              <a:t> </a:t>
            </a:r>
            <a:r>
              <a:rPr lang="en-US" altLang="zh-CN" dirty="0"/>
              <a:t>stable</a:t>
            </a:r>
            <a:r>
              <a:rPr lang="zh-CN" altLang="en-US" dirty="0"/>
              <a:t> </a:t>
            </a:r>
            <a:r>
              <a:rPr lang="en-US" altLang="zh-CN" dirty="0"/>
              <a:t>response</a:t>
            </a:r>
            <a:r>
              <a:rPr lang="zh-CN" altLang="en-US" dirty="0"/>
              <a:t> </a:t>
            </a:r>
            <a:r>
              <a:rPr lang="en-US" altLang="zh-CN" dirty="0"/>
              <a:t>time.</a:t>
            </a:r>
            <a:endParaRPr lang="en-US" dirty="0"/>
          </a:p>
        </p:txBody>
      </p:sp>
      <p:sp>
        <p:nvSpPr>
          <p:cNvPr id="3" name="Title 2"/>
          <p:cNvSpPr>
            <a:spLocks noGrp="1"/>
          </p:cNvSpPr>
          <p:nvPr>
            <p:ph type="title"/>
          </p:nvPr>
        </p:nvSpPr>
        <p:spPr/>
        <p:txBody>
          <a:bodyPr/>
          <a:lstStyle/>
          <a:p>
            <a:r>
              <a:rPr lang="en-US" altLang="zh-CN" dirty="0"/>
              <a:t>CDF</a:t>
            </a:r>
            <a:r>
              <a:rPr lang="zh-CN" altLang="en-US" dirty="0"/>
              <a:t> </a:t>
            </a:r>
            <a:r>
              <a:rPr lang="en-US" altLang="zh-CN" dirty="0"/>
              <a:t>of</a:t>
            </a:r>
            <a:r>
              <a:rPr lang="zh-CN" altLang="en-US" dirty="0"/>
              <a:t> </a:t>
            </a:r>
            <a:r>
              <a:rPr lang="en-US" altLang="zh-CN" dirty="0"/>
              <a:t>Request</a:t>
            </a:r>
            <a:r>
              <a:rPr lang="zh-CN" altLang="en-US" dirty="0"/>
              <a:t> </a:t>
            </a:r>
            <a:r>
              <a:rPr lang="en-US" altLang="zh-CN" dirty="0"/>
              <a:t>Response</a:t>
            </a:r>
            <a:r>
              <a:rPr lang="zh-CN" altLang="en-US" dirty="0"/>
              <a:t> </a:t>
            </a:r>
            <a:r>
              <a:rPr lang="en-US" altLang="zh-CN" dirty="0"/>
              <a:t>Time</a:t>
            </a:r>
            <a:endParaRPr lang="en-US" dirty="0"/>
          </a:p>
        </p:txBody>
      </p:sp>
      <p:pic>
        <p:nvPicPr>
          <p:cNvPr id="4" name="图片 5"/>
          <p:cNvPicPr preferRelativeResize="0">
            <a:picLocks/>
          </p:cNvPicPr>
          <p:nvPr/>
        </p:nvPicPr>
        <p:blipFill>
          <a:blip r:embed="rId3"/>
          <a:stretch>
            <a:fillRect/>
          </a:stretch>
        </p:blipFill>
        <p:spPr>
          <a:xfrm>
            <a:off x="8729240" y="900264"/>
            <a:ext cx="2839587" cy="2069059"/>
          </a:xfrm>
          <a:prstGeom prst="rect">
            <a:avLst/>
          </a:prstGeom>
        </p:spPr>
      </p:pic>
      <p:pic>
        <p:nvPicPr>
          <p:cNvPr id="5" name="图片 6"/>
          <p:cNvPicPr preferRelativeResize="0">
            <a:picLocks/>
          </p:cNvPicPr>
          <p:nvPr/>
        </p:nvPicPr>
        <p:blipFill>
          <a:blip r:embed="rId4"/>
          <a:stretch>
            <a:fillRect/>
          </a:stretch>
        </p:blipFill>
        <p:spPr>
          <a:xfrm>
            <a:off x="-15003" y="900264"/>
            <a:ext cx="2839587" cy="2069059"/>
          </a:xfrm>
          <a:prstGeom prst="rect">
            <a:avLst/>
          </a:prstGeom>
        </p:spPr>
      </p:pic>
      <p:pic>
        <p:nvPicPr>
          <p:cNvPr id="6" name="图片 8"/>
          <p:cNvPicPr preferRelativeResize="0">
            <a:picLocks/>
          </p:cNvPicPr>
          <p:nvPr/>
        </p:nvPicPr>
        <p:blipFill>
          <a:blip r:embed="rId5"/>
          <a:stretch>
            <a:fillRect/>
          </a:stretch>
        </p:blipFill>
        <p:spPr>
          <a:xfrm>
            <a:off x="-6350" y="3124768"/>
            <a:ext cx="2839587" cy="2069059"/>
          </a:xfrm>
          <a:prstGeom prst="rect">
            <a:avLst/>
          </a:prstGeom>
        </p:spPr>
      </p:pic>
      <p:pic>
        <p:nvPicPr>
          <p:cNvPr id="7" name="图片 9"/>
          <p:cNvPicPr preferRelativeResize="0">
            <a:picLocks/>
          </p:cNvPicPr>
          <p:nvPr/>
        </p:nvPicPr>
        <p:blipFill>
          <a:blip r:embed="rId6"/>
          <a:stretch>
            <a:fillRect/>
          </a:stretch>
        </p:blipFill>
        <p:spPr>
          <a:xfrm>
            <a:off x="2905513" y="3124769"/>
            <a:ext cx="2839587" cy="2069059"/>
          </a:xfrm>
          <a:prstGeom prst="rect">
            <a:avLst/>
          </a:prstGeom>
        </p:spPr>
      </p:pic>
      <p:pic>
        <p:nvPicPr>
          <p:cNvPr id="8" name="图片 11"/>
          <p:cNvPicPr preferRelativeResize="0">
            <a:picLocks/>
          </p:cNvPicPr>
          <p:nvPr/>
        </p:nvPicPr>
        <p:blipFill>
          <a:blip r:embed="rId7"/>
          <a:stretch>
            <a:fillRect/>
          </a:stretch>
        </p:blipFill>
        <p:spPr>
          <a:xfrm>
            <a:off x="8729240" y="3113339"/>
            <a:ext cx="2839587" cy="2069059"/>
          </a:xfrm>
          <a:prstGeom prst="rect">
            <a:avLst/>
          </a:prstGeom>
        </p:spPr>
      </p:pic>
      <p:pic>
        <p:nvPicPr>
          <p:cNvPr id="9" name="图片 12"/>
          <p:cNvPicPr preferRelativeResize="0">
            <a:picLocks/>
          </p:cNvPicPr>
          <p:nvPr/>
        </p:nvPicPr>
        <p:blipFill>
          <a:blip r:embed="rId8"/>
          <a:stretch>
            <a:fillRect/>
          </a:stretch>
        </p:blipFill>
        <p:spPr>
          <a:xfrm>
            <a:off x="5817376" y="3124769"/>
            <a:ext cx="2839587" cy="2069059"/>
          </a:xfrm>
          <a:prstGeom prst="rect">
            <a:avLst/>
          </a:prstGeom>
        </p:spPr>
      </p:pic>
      <p:pic>
        <p:nvPicPr>
          <p:cNvPr id="10" name="图片 2"/>
          <p:cNvPicPr preferRelativeResize="0">
            <a:picLocks/>
          </p:cNvPicPr>
          <p:nvPr/>
        </p:nvPicPr>
        <p:blipFill>
          <a:blip r:embed="rId9"/>
          <a:stretch>
            <a:fillRect/>
          </a:stretch>
        </p:blipFill>
        <p:spPr>
          <a:xfrm>
            <a:off x="5814493" y="900264"/>
            <a:ext cx="2839587" cy="2069059"/>
          </a:xfrm>
          <a:prstGeom prst="rect">
            <a:avLst/>
          </a:prstGeom>
        </p:spPr>
      </p:pic>
      <p:pic>
        <p:nvPicPr>
          <p:cNvPr id="11" name="图片 7"/>
          <p:cNvPicPr preferRelativeResize="0">
            <a:picLocks/>
          </p:cNvPicPr>
          <p:nvPr/>
        </p:nvPicPr>
        <p:blipFill>
          <a:blip r:embed="rId10"/>
          <a:stretch>
            <a:fillRect/>
          </a:stretch>
        </p:blipFill>
        <p:spPr>
          <a:xfrm>
            <a:off x="2899745" y="900264"/>
            <a:ext cx="2839587" cy="2069059"/>
          </a:xfrm>
          <a:prstGeom prst="rect">
            <a:avLst/>
          </a:prstGeom>
        </p:spPr>
      </p:pic>
    </p:spTree>
    <p:extLst>
      <p:ext uri="{BB962C8B-B14F-4D97-AF65-F5344CB8AC3E}">
        <p14:creationId xmlns:p14="http://schemas.microsoft.com/office/powerpoint/2010/main" val="393971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75" y="108001"/>
            <a:ext cx="8648700" cy="750570"/>
          </a:xfrm>
        </p:spPr>
        <p:txBody>
          <a:bodyPr/>
          <a:lstStyle/>
          <a:p>
            <a:r>
              <a:rPr lang="en-US" altLang="zh-CN" sz="3515" kern="1200" dirty="0">
                <a:sym typeface="+mn-ea"/>
              </a:rPr>
              <a:t>Ongoing Work:</a:t>
            </a:r>
            <a:r>
              <a:rPr lang="zh-CN" altLang="en-US" sz="3515" kern="1200" dirty="0">
                <a:sym typeface="+mn-ea"/>
              </a:rPr>
              <a:t> </a:t>
            </a:r>
            <a:r>
              <a:rPr lang="en-US" altLang="zh-CN" sz="3515" kern="1200" dirty="0">
                <a:sym typeface="+mn-ea"/>
              </a:rPr>
              <a:t>Open-Channel SSDs(4/5)</a:t>
            </a:r>
            <a:br>
              <a:rPr lang="en-US" dirty="0"/>
            </a:br>
            <a:endParaRPr lang="zh-CN" altLang="en-US" dirty="0"/>
          </a:p>
        </p:txBody>
      </p:sp>
      <p:sp>
        <p:nvSpPr>
          <p:cNvPr id="12" name="Content Placeholder 5"/>
          <p:cNvSpPr>
            <a:spLocks noGrp="1"/>
          </p:cNvSpPr>
          <p:nvPr>
            <p:ph idx="1"/>
          </p:nvPr>
        </p:nvSpPr>
        <p:spPr>
          <a:xfrm>
            <a:off x="80645" y="953135"/>
            <a:ext cx="11072495" cy="4819650"/>
          </a:xfrm>
        </p:spPr>
        <p:txBody>
          <a:bodyPr/>
          <a:lstStyle/>
          <a:p>
            <a:r>
              <a:rPr lang="en-US" dirty="0"/>
              <a:t>Interference Removal via Open-Channel SSDs</a:t>
            </a:r>
            <a:endParaRPr lang="en-US" sz="2000" dirty="0"/>
          </a:p>
        </p:txBody>
      </p:sp>
      <p:pic>
        <p:nvPicPr>
          <p:cNvPr id="5" name="Picture 4"/>
          <p:cNvPicPr>
            <a:picLocks noChangeAspect="1"/>
          </p:cNvPicPr>
          <p:nvPr/>
        </p:nvPicPr>
        <p:blipFill>
          <a:blip r:embed="rId2"/>
          <a:stretch>
            <a:fillRect/>
          </a:stretch>
        </p:blipFill>
        <p:spPr>
          <a:xfrm>
            <a:off x="880368" y="2096545"/>
            <a:ext cx="5295310" cy="2584499"/>
          </a:xfrm>
          <a:prstGeom prst="rect">
            <a:avLst/>
          </a:prstGeom>
        </p:spPr>
      </p:pic>
      <p:pic>
        <p:nvPicPr>
          <p:cNvPr id="2" name="Picture 1"/>
          <p:cNvPicPr>
            <a:picLocks noChangeAspect="1"/>
          </p:cNvPicPr>
          <p:nvPr/>
        </p:nvPicPr>
        <p:blipFill>
          <a:blip r:embed="rId3"/>
          <a:stretch>
            <a:fillRect/>
          </a:stretch>
        </p:blipFill>
        <p:spPr>
          <a:xfrm>
            <a:off x="6585420" y="2096545"/>
            <a:ext cx="3780160" cy="2574219"/>
          </a:xfrm>
          <a:prstGeom prst="rect">
            <a:avLst/>
          </a:prstGeom>
        </p:spPr>
      </p:pic>
      <p:cxnSp>
        <p:nvCxnSpPr>
          <p:cNvPr id="7" name="Straight Connector 6"/>
          <p:cNvCxnSpPr/>
          <p:nvPr/>
        </p:nvCxnSpPr>
        <p:spPr bwMode="auto">
          <a:xfrm>
            <a:off x="6352976" y="1809452"/>
            <a:ext cx="0" cy="3024336"/>
          </a:xfrm>
          <a:prstGeom prst="line">
            <a:avLst/>
          </a:prstGeom>
          <a:solidFill>
            <a:schemeClr val="accent1"/>
          </a:solidFill>
          <a:ln w="9525" cap="flat" cmpd="sng" algn="ctr">
            <a:solidFill>
              <a:schemeClr val="tx1"/>
            </a:solidFill>
            <a:prstDash val="dash"/>
            <a:round/>
            <a:headEnd type="none" w="med" len="med"/>
            <a:tailEnd type="none" w="med" len="med"/>
          </a:ln>
        </p:spPr>
      </p:cxnSp>
    </p:spTree>
    <p:extLst>
      <p:ext uri="{BB962C8B-B14F-4D97-AF65-F5344CB8AC3E}">
        <p14:creationId xmlns:p14="http://schemas.microsoft.com/office/powerpoint/2010/main" val="1278219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 y="108001"/>
            <a:ext cx="8233627" cy="750887"/>
          </a:xfrm>
        </p:spPr>
        <p:txBody>
          <a:bodyPr/>
          <a:lstStyle/>
          <a:p>
            <a:r>
              <a:rPr lang="en-US" altLang="zh-CN" sz="3515" kern="1200" dirty="0">
                <a:sym typeface="+mn-ea"/>
              </a:rPr>
              <a:t>Ongoing Work: NVM(5/5)</a:t>
            </a:r>
            <a:br>
              <a:rPr lang="en-US" dirty="0"/>
            </a:br>
            <a:endParaRPr lang="zh-CN" altLang="en-US"/>
          </a:p>
        </p:txBody>
      </p:sp>
      <p:sp>
        <p:nvSpPr>
          <p:cNvPr id="12" name="Content Placeholder 5"/>
          <p:cNvSpPr>
            <a:spLocks noGrp="1"/>
          </p:cNvSpPr>
          <p:nvPr>
            <p:ph idx="1"/>
          </p:nvPr>
        </p:nvSpPr>
        <p:spPr>
          <a:xfrm>
            <a:off x="80645" y="953135"/>
            <a:ext cx="10461625" cy="4819650"/>
          </a:xfrm>
        </p:spPr>
        <p:txBody>
          <a:bodyPr/>
          <a:lstStyle/>
          <a:p>
            <a:r>
              <a:rPr lang="en-US" dirty="0"/>
              <a:t>Parallel Write Optimization for NVM-</a:t>
            </a:r>
            <a:r>
              <a:rPr lang="en-US" altLang="zh-CN" dirty="0"/>
              <a:t>B</a:t>
            </a:r>
            <a:r>
              <a:rPr lang="en-US" dirty="0"/>
              <a:t>ased File System</a:t>
            </a:r>
          </a:p>
          <a:p>
            <a:pPr lvl="1"/>
            <a:r>
              <a:rPr lang="en-US" sz="1865" dirty="0"/>
              <a:t>Serial lock</a:t>
            </a:r>
          </a:p>
          <a:p>
            <a:pPr lvl="1"/>
            <a:r>
              <a:rPr lang="en-US" altLang="zh-CN" sz="1865" dirty="0"/>
              <a:t>L</a:t>
            </a:r>
            <a:r>
              <a:rPr lang="en-US" sz="1865" dirty="0"/>
              <a:t>ow performance for multiple threads/processes</a:t>
            </a:r>
          </a:p>
          <a:p>
            <a:pPr lvl="0"/>
            <a:r>
              <a:rPr lang="en-US" sz="1995" dirty="0"/>
              <a:t>Soloution</a:t>
            </a:r>
          </a:p>
          <a:p>
            <a:pPr lvl="1"/>
            <a:r>
              <a:rPr lang="en-US" sz="1860" dirty="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533" y="3587007"/>
            <a:ext cx="1920968" cy="1920968"/>
          </a:xfrm>
          <a:prstGeom prst="rect">
            <a:avLst/>
          </a:prstGeom>
        </p:spPr>
      </p:pic>
      <p:grpSp>
        <p:nvGrpSpPr>
          <p:cNvPr id="10" name="Group 9"/>
          <p:cNvGrpSpPr/>
          <p:nvPr/>
        </p:nvGrpSpPr>
        <p:grpSpPr>
          <a:xfrm>
            <a:off x="7010400" y="2745556"/>
            <a:ext cx="3886200" cy="3108328"/>
            <a:chOff x="1041368" y="2496312"/>
            <a:chExt cx="2498506" cy="1848161"/>
          </a:xfrm>
        </p:grpSpPr>
        <p:sp>
          <p:nvSpPr>
            <p:cNvPr id="11" name="Rectangle 10"/>
            <p:cNvSpPr/>
            <p:nvPr/>
          </p:nvSpPr>
          <p:spPr bwMode="auto">
            <a:xfrm>
              <a:off x="1041368" y="2496312"/>
              <a:ext cx="2498506" cy="1848161"/>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wrap="none" lIns="0" tIns="0" rIns="0" bIns="0" rtlCol="0" anchor="t"/>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rial" panose="020B0604020202020204"/>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a:cs typeface="+mn-cs"/>
                </a:rPr>
                <a:t>Host</a:t>
              </a:r>
            </a:p>
          </p:txBody>
        </p:sp>
        <p:sp>
          <p:nvSpPr>
            <p:cNvPr id="13" name="Rectangle 12"/>
            <p:cNvSpPr/>
            <p:nvPr/>
          </p:nvSpPr>
          <p:spPr bwMode="auto">
            <a:xfrm>
              <a:off x="1354191" y="2938264"/>
              <a:ext cx="1899902" cy="216807"/>
            </a:xfrm>
            <a:prstGeom prst="rect">
              <a:avLst/>
            </a:prstGeom>
            <a:gradFill rotWithShape="1">
              <a:gsLst>
                <a:gs pos="0">
                  <a:srgbClr val="003D79">
                    <a:shade val="51000"/>
                    <a:satMod val="130000"/>
                  </a:srgbClr>
                </a:gs>
                <a:gs pos="80000">
                  <a:srgbClr val="003D79">
                    <a:shade val="93000"/>
                    <a:satMod val="130000"/>
                  </a:srgbClr>
                </a:gs>
                <a:gs pos="100000">
                  <a:srgbClr val="003D79">
                    <a:shade val="94000"/>
                    <a:satMod val="135000"/>
                  </a:srgbClr>
                </a:gs>
              </a:gsLst>
              <a:lin ang="16200000" scaled="0"/>
            </a:gradFill>
            <a:ln w="9525" cap="flat" cmpd="sng" algn="ctr">
              <a:solidFill>
                <a:srgbClr val="003D79">
                  <a:shade val="95000"/>
                  <a:satMod val="105000"/>
                </a:srgbClr>
              </a:solidFill>
              <a:prstDash val="solid"/>
            </a:ln>
            <a:effectLst>
              <a:outerShdw blurRad="40000" dist="23000" dir="5400000" rotWithShape="0">
                <a:srgbClr val="000000">
                  <a:alpha val="35000"/>
                </a:srgbClr>
              </a:outerShdw>
            </a:effectLst>
          </p:spPr>
          <p:txBody>
            <a:bodyPr wrap="none"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a:cs typeface="+mn-cs"/>
                </a:rPr>
                <a:t>CPU</a:t>
              </a:r>
            </a:p>
          </p:txBody>
        </p:sp>
        <p:sp>
          <p:nvSpPr>
            <p:cNvPr id="14" name="Rectangle 13"/>
            <p:cNvSpPr/>
            <p:nvPr/>
          </p:nvSpPr>
          <p:spPr bwMode="auto">
            <a:xfrm>
              <a:off x="1354191" y="3681548"/>
              <a:ext cx="807158" cy="439867"/>
            </a:xfrm>
            <a:prstGeom prst="rect">
              <a:avLst/>
            </a:prstGeom>
            <a:gradFill rotWithShape="1">
              <a:gsLst>
                <a:gs pos="0">
                  <a:srgbClr val="0095D3">
                    <a:tint val="50000"/>
                    <a:satMod val="300000"/>
                  </a:srgbClr>
                </a:gs>
                <a:gs pos="35000">
                  <a:srgbClr val="0095D3">
                    <a:tint val="37000"/>
                    <a:satMod val="300000"/>
                  </a:srgbClr>
                </a:gs>
                <a:gs pos="100000">
                  <a:srgbClr val="0095D3">
                    <a:tint val="15000"/>
                    <a:satMod val="350000"/>
                  </a:srgbClr>
                </a:gs>
              </a:gsLst>
              <a:lin ang="16200000" scaled="1"/>
            </a:gradFill>
            <a:ln w="9525" cap="flat" cmpd="sng" algn="ctr">
              <a:solidFill>
                <a:srgbClr val="0095D3">
                  <a:shade val="95000"/>
                  <a:satMod val="105000"/>
                </a:srgbClr>
              </a:solidFill>
              <a:prstDash val="solid"/>
            </a:ln>
            <a:effectLst>
              <a:outerShdw blurRad="40000" dist="20000" dir="5400000" rotWithShape="0">
                <a:srgbClr val="000000">
                  <a:alpha val="38000"/>
                </a:srgbClr>
              </a:outerShdw>
            </a:effectLst>
          </p:spPr>
          <p:txBody>
            <a:bodyPr wrap="none"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w="0"/>
                  <a:solidFill>
                    <a:srgbClr val="333333"/>
                  </a:solidFill>
                  <a:effectLst>
                    <a:outerShdw blurRad="38100" dist="19050" dir="2700000" algn="tl" rotWithShape="0">
                      <a:srgbClr val="333333">
                        <a:alpha val="40000"/>
                      </a:srgbClr>
                    </a:outerShdw>
                  </a:effectLst>
                  <a:uLnTx/>
                  <a:uFillTx/>
                  <a:latin typeface="Arial" panose="020B0604020202020204"/>
                  <a:cs typeface="+mn-cs"/>
                </a:rPr>
                <a:t>DRAM</a:t>
              </a:r>
            </a:p>
          </p:txBody>
        </p:sp>
        <p:sp>
          <p:nvSpPr>
            <p:cNvPr id="15" name="Rectangle 14"/>
            <p:cNvSpPr/>
            <p:nvPr/>
          </p:nvSpPr>
          <p:spPr bwMode="auto">
            <a:xfrm>
              <a:off x="2446935" y="3681547"/>
              <a:ext cx="807158" cy="439867"/>
            </a:xfrm>
            <a:prstGeom prst="rect">
              <a:avLst/>
            </a:prstGeom>
            <a:gradFill rotWithShape="1">
              <a:gsLst>
                <a:gs pos="0">
                  <a:srgbClr val="6DB33F">
                    <a:shade val="51000"/>
                    <a:satMod val="130000"/>
                  </a:srgbClr>
                </a:gs>
                <a:gs pos="80000">
                  <a:srgbClr val="6DB33F">
                    <a:shade val="93000"/>
                    <a:satMod val="130000"/>
                  </a:srgbClr>
                </a:gs>
                <a:gs pos="100000">
                  <a:srgbClr val="6DB33F">
                    <a:shade val="94000"/>
                    <a:satMod val="135000"/>
                  </a:srgbClr>
                </a:gs>
              </a:gsLst>
              <a:lin ang="16200000" scaled="0"/>
            </a:gradFill>
            <a:ln w="9525" cap="flat" cmpd="sng" algn="ctr">
              <a:solidFill>
                <a:srgbClr val="6DB33F">
                  <a:shade val="95000"/>
                  <a:satMod val="105000"/>
                </a:srgbClr>
              </a:solidFill>
              <a:prstDash val="solid"/>
            </a:ln>
            <a:effectLst>
              <a:outerShdw blurRad="40000" dist="23000" dir="5400000" rotWithShape="0">
                <a:srgbClr val="000000">
                  <a:alpha val="35000"/>
                </a:srgbClr>
              </a:outerShdw>
            </a:effectLst>
          </p:spPr>
          <p:txBody>
            <a:bodyPr wrap="none"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a:cs typeface="+mn-cs"/>
                </a:rPr>
                <a:t>NVMM</a:t>
              </a:r>
            </a:p>
          </p:txBody>
        </p:sp>
      </p:grpSp>
      <p:sp>
        <p:nvSpPr>
          <p:cNvPr id="16" name="Up-Down Arrow 15"/>
          <p:cNvSpPr/>
          <p:nvPr/>
        </p:nvSpPr>
        <p:spPr>
          <a:xfrm>
            <a:off x="8007121" y="3853490"/>
            <a:ext cx="234391" cy="88545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Up-Down Arrow 16"/>
          <p:cNvSpPr/>
          <p:nvPr/>
        </p:nvSpPr>
        <p:spPr>
          <a:xfrm>
            <a:off x="9707015" y="3853490"/>
            <a:ext cx="234695" cy="86854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descr="http://oec-vmweb02.ucsd.edu/uploads/news_release/2011/OnyxPCM2_l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416" y="3853490"/>
            <a:ext cx="2899222" cy="138800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107839" y="4093499"/>
            <a:ext cx="1362813" cy="405434"/>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NVMM FS</a:t>
            </a:r>
            <a:endParaRPr lang="zh-CN" altLang="en-US" dirty="0">
              <a:solidFill>
                <a:schemeClr val="tx1"/>
              </a:solidFill>
            </a:endParaRPr>
          </a:p>
        </p:txBody>
      </p:sp>
    </p:spTree>
    <p:extLst>
      <p:ext uri="{BB962C8B-B14F-4D97-AF65-F5344CB8AC3E}">
        <p14:creationId xmlns:p14="http://schemas.microsoft.com/office/powerpoint/2010/main" val="2466525402"/>
      </p:ext>
    </p:extLst>
  </p:cSld>
  <p:clrMapOvr>
    <a:masterClrMapping/>
  </p:clrMapOvr>
  <mc:AlternateContent xmlns:mc="http://schemas.openxmlformats.org/markup-compatibility/2006" xmlns:p14="http://schemas.microsoft.com/office/powerpoint/2010/main">
    <mc:Choice Requires="p14">
      <p:transition p14:dur="9"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9301" y="1089024"/>
            <a:ext cx="10637180" cy="4968899"/>
          </a:xfrm>
        </p:spPr>
        <p:txBody>
          <a:bodyPr/>
          <a:lstStyle/>
          <a:p>
            <a:r>
              <a:rPr lang="en-US" altLang="zh-CN" dirty="0"/>
              <a:t>Industry</a:t>
            </a:r>
            <a:r>
              <a:rPr lang="zh-CN" altLang="en-US" dirty="0"/>
              <a:t> </a:t>
            </a:r>
            <a:r>
              <a:rPr lang="en-US" altLang="zh-CN" dirty="0"/>
              <a:t>Cooperation</a:t>
            </a:r>
          </a:p>
          <a:p>
            <a:pPr lvl="1"/>
            <a:r>
              <a:rPr lang="en-US" altLang="zh-CN" dirty="0"/>
              <a:t>Huawei</a:t>
            </a:r>
          </a:p>
          <a:p>
            <a:pPr lvl="2"/>
            <a:r>
              <a:rPr lang="en-US" altLang="zh-CN" dirty="0"/>
              <a:t>S4D-Cache</a:t>
            </a:r>
          </a:p>
          <a:p>
            <a:pPr lvl="2"/>
            <a:r>
              <a:rPr lang="en-US" altLang="zh-CN" dirty="0"/>
              <a:t>IOSIG+</a:t>
            </a:r>
          </a:p>
          <a:p>
            <a:pPr lvl="1"/>
            <a:r>
              <a:rPr lang="en-US" altLang="zh-CN" dirty="0"/>
              <a:t>Alibaba</a:t>
            </a:r>
            <a:r>
              <a:rPr lang="zh-CN" altLang="en-US" dirty="0"/>
              <a:t> </a:t>
            </a:r>
            <a:r>
              <a:rPr lang="en-US" altLang="zh-CN" dirty="0"/>
              <a:t>Cloud</a:t>
            </a:r>
          </a:p>
          <a:p>
            <a:pPr lvl="2"/>
            <a:r>
              <a:rPr lang="en-US" altLang="zh-CN" dirty="0"/>
              <a:t>NFS</a:t>
            </a:r>
            <a:r>
              <a:rPr lang="zh-CN" altLang="en-US" dirty="0"/>
              <a:t> </a:t>
            </a:r>
            <a:r>
              <a:rPr lang="en-US" altLang="zh-CN" dirty="0"/>
              <a:t>optimization</a:t>
            </a:r>
          </a:p>
          <a:p>
            <a:pPr lvl="2"/>
            <a:r>
              <a:rPr lang="en-US" altLang="zh-CN" dirty="0"/>
              <a:t>NVMFS</a:t>
            </a:r>
            <a:r>
              <a:rPr lang="zh-CN" altLang="en-US" dirty="0"/>
              <a:t> </a:t>
            </a:r>
            <a:r>
              <a:rPr lang="en-US" altLang="zh-CN" dirty="0"/>
              <a:t>parallel</a:t>
            </a:r>
            <a:r>
              <a:rPr lang="zh-CN" altLang="en-US" dirty="0"/>
              <a:t> </a:t>
            </a:r>
            <a:r>
              <a:rPr lang="en-US" altLang="zh-CN" dirty="0"/>
              <a:t>write</a:t>
            </a:r>
            <a:r>
              <a:rPr lang="zh-CN" altLang="en-US" dirty="0"/>
              <a:t> </a:t>
            </a:r>
            <a:r>
              <a:rPr lang="en-US" altLang="zh-CN" dirty="0"/>
              <a:t>optimization</a:t>
            </a:r>
          </a:p>
          <a:p>
            <a:r>
              <a:rPr lang="en-US" altLang="zh-CN" dirty="0"/>
              <a:t>Expected</a:t>
            </a:r>
            <a:r>
              <a:rPr lang="zh-CN" altLang="en-US" dirty="0"/>
              <a:t> </a:t>
            </a:r>
            <a:r>
              <a:rPr lang="en-US" altLang="zh-CN" dirty="0"/>
              <a:t>National</a:t>
            </a:r>
            <a:r>
              <a:rPr lang="zh-CN" altLang="en-US" dirty="0"/>
              <a:t> </a:t>
            </a:r>
            <a:r>
              <a:rPr lang="en-US" altLang="zh-CN" dirty="0"/>
              <a:t>Funding</a:t>
            </a:r>
          </a:p>
          <a:p>
            <a:pPr lvl="1"/>
            <a:r>
              <a:rPr lang="en-US" dirty="0"/>
              <a:t>Key </a:t>
            </a:r>
            <a:r>
              <a:rPr lang="en-US" altLang="zh-CN" dirty="0"/>
              <a:t>P</a:t>
            </a:r>
            <a:r>
              <a:rPr lang="en-US" dirty="0"/>
              <a:t>rojects of the Natural Science Foundation</a:t>
            </a:r>
          </a:p>
          <a:p>
            <a:pPr lvl="1"/>
            <a:r>
              <a:rPr lang="en-US" dirty="0"/>
              <a:t>National Science and Technology Major Project</a:t>
            </a:r>
          </a:p>
        </p:txBody>
      </p:sp>
      <p:sp>
        <p:nvSpPr>
          <p:cNvPr id="3" name="Title 2"/>
          <p:cNvSpPr>
            <a:spLocks noGrp="1"/>
          </p:cNvSpPr>
          <p:nvPr>
            <p:ph type="title"/>
          </p:nvPr>
        </p:nvSpPr>
        <p:spPr>
          <a:xfrm>
            <a:off x="-56668" y="65088"/>
            <a:ext cx="9073940" cy="750887"/>
          </a:xfrm>
        </p:spPr>
        <p:txBody>
          <a:bodyPr/>
          <a:lstStyle/>
          <a:p>
            <a:r>
              <a:rPr lang="en-US" altLang="zh-CN" dirty="0"/>
              <a:t>Research</a:t>
            </a:r>
            <a:r>
              <a:rPr lang="zh-CN" altLang="en-US" dirty="0"/>
              <a:t> </a:t>
            </a:r>
            <a:r>
              <a:rPr lang="en-US" altLang="zh-CN" dirty="0"/>
              <a:t>Prospect</a:t>
            </a:r>
            <a:br>
              <a:rPr lang="en-US" altLang="zh-CN" dirty="0"/>
            </a:br>
            <a:r>
              <a:rPr lang="en-US" altLang="zh-CN" dirty="0"/>
              <a:t>Research</a:t>
            </a:r>
            <a:r>
              <a:rPr lang="zh-CN" altLang="en-US" dirty="0"/>
              <a:t> </a:t>
            </a:r>
            <a:r>
              <a:rPr lang="en-US" altLang="zh-CN" dirty="0"/>
              <a:t>Potential</a:t>
            </a:r>
            <a:endParaRPr lang="en-US" dirty="0"/>
          </a:p>
        </p:txBody>
      </p:sp>
      <p:pic>
        <p:nvPicPr>
          <p:cNvPr id="4" name="Picture 3"/>
          <p:cNvPicPr>
            <a:picLocks noChangeAspect="1"/>
          </p:cNvPicPr>
          <p:nvPr/>
        </p:nvPicPr>
        <p:blipFill>
          <a:blip r:embed="rId2"/>
          <a:stretch>
            <a:fillRect/>
          </a:stretch>
        </p:blipFill>
        <p:spPr>
          <a:xfrm>
            <a:off x="4912816" y="1549760"/>
            <a:ext cx="1944216" cy="991947"/>
          </a:xfrm>
          <a:prstGeom prst="rect">
            <a:avLst/>
          </a:prstGeom>
        </p:spPr>
      </p:pic>
      <p:pic>
        <p:nvPicPr>
          <p:cNvPr id="5" name="Picture 4"/>
          <p:cNvPicPr>
            <a:picLocks noChangeAspect="1"/>
          </p:cNvPicPr>
          <p:nvPr/>
        </p:nvPicPr>
        <p:blipFill>
          <a:blip r:embed="rId3"/>
          <a:stretch>
            <a:fillRect/>
          </a:stretch>
        </p:blipFill>
        <p:spPr>
          <a:xfrm>
            <a:off x="4933821" y="2965960"/>
            <a:ext cx="1944216" cy="886752"/>
          </a:xfrm>
          <a:prstGeom prst="rect">
            <a:avLst/>
          </a:prstGeom>
        </p:spPr>
      </p:pic>
      <p:pic>
        <p:nvPicPr>
          <p:cNvPr id="6" name="Picture 5"/>
          <p:cNvPicPr>
            <a:picLocks noChangeAspect="1"/>
          </p:cNvPicPr>
          <p:nvPr/>
        </p:nvPicPr>
        <p:blipFill>
          <a:blip r:embed="rId4"/>
          <a:stretch>
            <a:fillRect/>
          </a:stretch>
        </p:blipFill>
        <p:spPr>
          <a:xfrm>
            <a:off x="7649120" y="2541707"/>
            <a:ext cx="1944216" cy="1746997"/>
          </a:xfrm>
          <a:prstGeom prst="rect">
            <a:avLst/>
          </a:prstGeom>
        </p:spPr>
      </p:pic>
    </p:spTree>
    <p:extLst>
      <p:ext uri="{BB962C8B-B14F-4D97-AF65-F5344CB8AC3E}">
        <p14:creationId xmlns:p14="http://schemas.microsoft.com/office/powerpoint/2010/main" val="290899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8691" y="108001"/>
            <a:ext cx="11356447" cy="544084"/>
          </a:xfrm>
        </p:spPr>
        <p:txBody>
          <a:bodyPr/>
          <a:lstStyle/>
          <a:p>
            <a:r>
              <a:rPr lang="en-US" altLang="zh-CN" sz="3515" kern="1200" dirty="0"/>
              <a:t>Services</a:t>
            </a:r>
          </a:p>
        </p:txBody>
      </p:sp>
      <p:sp>
        <p:nvSpPr>
          <p:cNvPr id="5" name="Text Placeholder 2"/>
          <p:cNvSpPr txBox="1">
            <a:spLocks/>
          </p:cNvSpPr>
          <p:nvPr/>
        </p:nvSpPr>
        <p:spPr bwMode="auto">
          <a:xfrm>
            <a:off x="379301" y="1089025"/>
            <a:ext cx="10637180" cy="48196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kern="0" dirty="0"/>
              <a:t>Editor</a:t>
            </a:r>
          </a:p>
          <a:p>
            <a:pPr lvl="1"/>
            <a:r>
              <a:rPr lang="en-US" kern="0" dirty="0"/>
              <a:t>Associate Editor</a:t>
            </a:r>
            <a:r>
              <a:rPr lang="en-US" altLang="zh-CN" kern="0" dirty="0"/>
              <a:t>,</a:t>
            </a:r>
            <a:r>
              <a:rPr lang="zh-CN" altLang="en-US" kern="0" dirty="0"/>
              <a:t> </a:t>
            </a:r>
            <a:r>
              <a:rPr lang="en-US" kern="0" dirty="0">
                <a:solidFill>
                  <a:srgbClr val="0000FF"/>
                </a:solidFill>
              </a:rPr>
              <a:t>IEEE Transactions on Parallel and Distributed Systems </a:t>
            </a:r>
            <a:r>
              <a:rPr lang="en-US" kern="0" dirty="0"/>
              <a:t>(TPDS，CCF A),  03/2018-</a:t>
            </a:r>
          </a:p>
          <a:p>
            <a:r>
              <a:rPr lang="en-US" kern="0" dirty="0"/>
              <a:t>Reviewer</a:t>
            </a:r>
          </a:p>
          <a:p>
            <a:pPr lvl="1"/>
            <a:r>
              <a:rPr lang="en-US" kern="0" dirty="0"/>
              <a:t>JSAC18, PLA18,TOS17, Access17,TMC 17, SOCO17, JPDC16,PARCO16, JCN16,TPDS15,PPL15, TPDS14,TC14...</a:t>
            </a:r>
          </a:p>
          <a:p>
            <a:r>
              <a:rPr lang="en-US" kern="0" dirty="0"/>
              <a:t> TPC member</a:t>
            </a:r>
          </a:p>
          <a:p>
            <a:pPr lvl="1"/>
            <a:r>
              <a:rPr lang="en-US" kern="0" dirty="0"/>
              <a:t>ICCCN18, DAAC17, NVMSA17, IPDPS16, PDSW-DICSC16, AINA16, NVMSA16, NAS15, NVMSA15, DISCS15, IPCCC14...</a:t>
            </a:r>
          </a:p>
          <a:p>
            <a:endParaRPr lang="en-US" kern="0" dirty="0"/>
          </a:p>
        </p:txBody>
      </p:sp>
    </p:spTree>
    <p:extLst>
      <p:ext uri="{BB962C8B-B14F-4D97-AF65-F5344CB8AC3E}">
        <p14:creationId xmlns:p14="http://schemas.microsoft.com/office/powerpoint/2010/main" val="813883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9326" y="108001"/>
            <a:ext cx="11356447" cy="544084"/>
          </a:xfrm>
        </p:spPr>
        <p:txBody>
          <a:bodyPr/>
          <a:lstStyle/>
          <a:p>
            <a:r>
              <a:rPr lang="en-US" altLang="zh-CN" sz="3515" kern="1200" dirty="0"/>
              <a:t>Acknowledgments</a:t>
            </a:r>
          </a:p>
        </p:txBody>
      </p:sp>
      <p:sp>
        <p:nvSpPr>
          <p:cNvPr id="5" name="Text Placeholder 2"/>
          <p:cNvSpPr txBox="1">
            <a:spLocks/>
          </p:cNvSpPr>
          <p:nvPr/>
        </p:nvSpPr>
        <p:spPr bwMode="auto">
          <a:xfrm>
            <a:off x="379301" y="1089025"/>
            <a:ext cx="10637180" cy="48196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kern="0"/>
              <a:t>NSFC No.61572377</a:t>
            </a:r>
            <a:r>
              <a:rPr lang="en-US" altLang="zh-CN" kern="0"/>
              <a:t>,</a:t>
            </a:r>
            <a:r>
              <a:rPr lang="zh-CN" altLang="en-US" kern="0"/>
              <a:t> </a:t>
            </a:r>
            <a:r>
              <a:rPr lang="en-US" altLang="zh-CN" kern="0"/>
              <a:t>PI</a:t>
            </a:r>
            <a:endParaRPr lang="en-US" kern="0"/>
          </a:p>
          <a:p>
            <a:r>
              <a:rPr lang="en-US" kern="0"/>
              <a:t>NSFC of Hubei No.2017CFC889</a:t>
            </a:r>
            <a:r>
              <a:rPr lang="en-US" altLang="zh-CN" kern="0"/>
              <a:t>,</a:t>
            </a:r>
            <a:r>
              <a:rPr lang="zh-CN" altLang="en-US" kern="0"/>
              <a:t> </a:t>
            </a:r>
            <a:r>
              <a:rPr lang="en-US" altLang="zh-CN" kern="0"/>
              <a:t>Co-PI</a:t>
            </a:r>
            <a:endParaRPr lang="en-US" kern="0"/>
          </a:p>
          <a:p>
            <a:r>
              <a:rPr lang="en-US" kern="0"/>
              <a:t>NSFC of Hubei No.2014CFB239</a:t>
            </a:r>
            <a:r>
              <a:rPr lang="en-US" altLang="zh-CN" kern="0"/>
              <a:t>,</a:t>
            </a:r>
            <a:r>
              <a:rPr lang="zh-CN" altLang="en-US" kern="0"/>
              <a:t> </a:t>
            </a:r>
            <a:r>
              <a:rPr lang="en-US" altLang="zh-CN" kern="0"/>
              <a:t>PI</a:t>
            </a:r>
            <a:endParaRPr lang="en-US" kern="0"/>
          </a:p>
          <a:p>
            <a:r>
              <a:rPr lang="en-US" kern="0"/>
              <a:t>Open </a:t>
            </a:r>
            <a:r>
              <a:rPr lang="en-US" altLang="zh-CN" kern="0"/>
              <a:t>F</a:t>
            </a:r>
            <a:r>
              <a:rPr lang="en-US" kern="0"/>
              <a:t>und from HPCL No.201512-02</a:t>
            </a:r>
            <a:r>
              <a:rPr lang="en-US" altLang="zh-CN" kern="0"/>
              <a:t>,</a:t>
            </a:r>
            <a:r>
              <a:rPr lang="zh-CN" altLang="en-US" kern="0"/>
              <a:t> </a:t>
            </a:r>
            <a:r>
              <a:rPr lang="en-US" altLang="zh-CN" kern="0"/>
              <a:t>Co-PI</a:t>
            </a:r>
            <a:endParaRPr lang="en-US" kern="0"/>
          </a:p>
          <a:p>
            <a:r>
              <a:rPr lang="en-US" kern="0"/>
              <a:t>Open Fund from SKLSE No.2015-A-06</a:t>
            </a:r>
            <a:r>
              <a:rPr lang="en-US" altLang="zh-CN" kern="0"/>
              <a:t>,</a:t>
            </a:r>
            <a:r>
              <a:rPr lang="zh-CN" altLang="en-US" kern="0"/>
              <a:t> </a:t>
            </a:r>
            <a:r>
              <a:rPr lang="en-US" altLang="zh-CN" kern="0"/>
              <a:t>PI</a:t>
            </a:r>
            <a:endParaRPr lang="en-US" kern="0"/>
          </a:p>
          <a:p>
            <a:endParaRPr lang="en-US" kern="0" dirty="0"/>
          </a:p>
        </p:txBody>
      </p:sp>
    </p:spTree>
    <p:extLst>
      <p:ext uri="{BB962C8B-B14F-4D97-AF65-F5344CB8AC3E}">
        <p14:creationId xmlns:p14="http://schemas.microsoft.com/office/powerpoint/2010/main" val="1613224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8691" y="108001"/>
            <a:ext cx="11356447" cy="544084"/>
          </a:xfrm>
        </p:spPr>
        <p:txBody>
          <a:bodyPr/>
          <a:lstStyle/>
          <a:p>
            <a:r>
              <a:rPr lang="en-US" altLang="zh-CN" sz="3515" kern="1200" dirty="0"/>
              <a:t>Conclusion</a:t>
            </a:r>
          </a:p>
        </p:txBody>
      </p:sp>
      <p:sp>
        <p:nvSpPr>
          <p:cNvPr id="5" name="Text Placeholder 2"/>
          <p:cNvSpPr txBox="1">
            <a:spLocks/>
          </p:cNvSpPr>
          <p:nvPr/>
        </p:nvSpPr>
        <p:spPr bwMode="auto">
          <a:xfrm>
            <a:off x="376312" y="1089372"/>
            <a:ext cx="10637180" cy="345638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altLang="zh-CN" kern="0"/>
              <a:t>I/O is a bottleneck of big data applications.</a:t>
            </a:r>
          </a:p>
          <a:p>
            <a:r>
              <a:rPr lang="en-US" altLang="zh-CN" kern="0" dirty="0"/>
              <a:t>New storage media provide chances and challenges.</a:t>
            </a:r>
          </a:p>
          <a:p>
            <a:r>
              <a:rPr lang="en-US" altLang="zh-CN" kern="0" dirty="0"/>
              <a:t>Hardware and software co-design might be the key.</a:t>
            </a:r>
          </a:p>
        </p:txBody>
      </p:sp>
    </p:spTree>
    <p:extLst>
      <p:ext uri="{BB962C8B-B14F-4D97-AF65-F5344CB8AC3E}">
        <p14:creationId xmlns:p14="http://schemas.microsoft.com/office/powerpoint/2010/main" val="1490455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sz="quarter" idx="1"/>
          </p:nvPr>
        </p:nvSpPr>
        <p:spPr/>
        <p:txBody>
          <a:bodyPr/>
          <a:lstStyle/>
          <a:p>
            <a:pPr algn="l"/>
            <a:r>
              <a:rPr lang="en-US" altLang="zh-CN" sz="3515" b="1" kern="1200" dirty="0">
                <a:latin typeface="+mj-lt"/>
                <a:ea typeface="+mj-ea"/>
                <a:cs typeface="+mj-cs"/>
              </a:rPr>
              <a:t>		 Thank You Very Much!</a:t>
            </a:r>
          </a:p>
        </p:txBody>
      </p:sp>
      <p:sp>
        <p:nvSpPr>
          <p:cNvPr id="5" name="TextBox 4"/>
          <p:cNvSpPr txBox="1"/>
          <p:nvPr/>
        </p:nvSpPr>
        <p:spPr>
          <a:xfrm>
            <a:off x="2968600" y="4401740"/>
            <a:ext cx="6408713" cy="1077218"/>
          </a:xfrm>
          <a:prstGeom prst="rect">
            <a:avLst/>
          </a:prstGeom>
          <a:noFill/>
        </p:spPr>
        <p:txBody>
          <a:bodyPr wrap="square" rtlCol="0">
            <a:spAutoFit/>
          </a:bodyPr>
          <a:lstStyle/>
          <a:p>
            <a:r>
              <a:rPr lang="en-US" altLang="zh-CN" sz="3200" dirty="0"/>
              <a:t>Shuibing He (</a:t>
            </a:r>
            <a:r>
              <a:rPr lang="zh-CN" altLang="en-US" sz="3200" dirty="0"/>
              <a:t>何水兵</a:t>
            </a:r>
            <a:r>
              <a:rPr lang="en-US" altLang="zh-CN" sz="3200" dirty="0"/>
              <a:t>)</a:t>
            </a:r>
          </a:p>
          <a:p>
            <a:r>
              <a:rPr lang="en-US" sz="3200" dirty="0"/>
              <a:t>heshuibing@whu.edu.cn</a:t>
            </a:r>
          </a:p>
        </p:txBody>
      </p:sp>
      <p:sp>
        <p:nvSpPr>
          <p:cNvPr id="2" name="Rectangle 1"/>
          <p:cNvSpPr/>
          <p:nvPr/>
        </p:nvSpPr>
        <p:spPr>
          <a:xfrm>
            <a:off x="3760687" y="5514035"/>
            <a:ext cx="4824536" cy="369332"/>
          </a:xfrm>
          <a:prstGeom prst="rect">
            <a:avLst/>
          </a:prstGeom>
        </p:spPr>
        <p:txBody>
          <a:bodyPr wrap="square">
            <a:spAutoFit/>
          </a:bodyPr>
          <a:lstStyle/>
          <a:p>
            <a:r>
              <a:rPr lang="en-US" dirty="0">
                <a:solidFill>
                  <a:srgbClr val="0000FF"/>
                </a:solidFill>
              </a:rPr>
              <a:t>http://cs.whu.edu.cn/plus/view.php?aid=1558</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65" y="108001"/>
            <a:ext cx="8233627" cy="750887"/>
          </a:xfrm>
        </p:spPr>
        <p:txBody>
          <a:bodyPr/>
          <a:lstStyle/>
          <a:p>
            <a:pPr algn="l"/>
            <a:r>
              <a:rPr lang="en-US" altLang="zh-CN" sz="3515" kern="1200" dirty="0"/>
              <a:t>Existing</a:t>
            </a:r>
            <a:r>
              <a:rPr lang="zh-CN" altLang="en-US" sz="3515" kern="1200" dirty="0"/>
              <a:t> </a:t>
            </a:r>
            <a:r>
              <a:rPr lang="en-US" altLang="zh-CN" sz="3515" kern="1200" dirty="0"/>
              <a:t>Solution</a:t>
            </a:r>
          </a:p>
        </p:txBody>
      </p:sp>
      <p:pic>
        <p:nvPicPr>
          <p:cNvPr id="4" name="Picture 2"/>
          <p:cNvPicPr>
            <a:picLocks noChangeAspect="1"/>
          </p:cNvPicPr>
          <p:nvPr/>
        </p:nvPicPr>
        <p:blipFill>
          <a:blip r:embed="rId3"/>
          <a:stretch>
            <a:fillRect/>
          </a:stretch>
        </p:blipFill>
        <p:spPr>
          <a:xfrm>
            <a:off x="2878673" y="1377405"/>
            <a:ext cx="5044324" cy="2952979"/>
          </a:xfrm>
          <a:prstGeom prst="rect">
            <a:avLst/>
          </a:prstGeom>
        </p:spPr>
      </p:pic>
      <p:sp>
        <p:nvSpPr>
          <p:cNvPr id="7" name="TextBox 6"/>
          <p:cNvSpPr txBox="1"/>
          <p:nvPr/>
        </p:nvSpPr>
        <p:spPr>
          <a:xfrm>
            <a:off x="3672012" y="4330384"/>
            <a:ext cx="4673190" cy="369332"/>
          </a:xfrm>
          <a:prstGeom prst="rect">
            <a:avLst/>
          </a:prstGeom>
          <a:noFill/>
        </p:spPr>
        <p:txBody>
          <a:bodyPr wrap="square" rtlCol="0">
            <a:spAutoFit/>
          </a:bodyPr>
          <a:lstStyle/>
          <a:p>
            <a:r>
              <a:rPr lang="en-US" dirty="0"/>
              <a:t>Architecture of a typical parallel I/O system</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9385" y="2299306"/>
            <a:ext cx="1155420" cy="36106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1870" y="1863515"/>
            <a:ext cx="1053236" cy="31597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5202" y="2714740"/>
            <a:ext cx="1344257" cy="28229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228" y="3085291"/>
            <a:ext cx="1344257" cy="45803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9711" y="3689358"/>
            <a:ext cx="835151" cy="644041"/>
          </a:xfrm>
          <a:prstGeom prst="rect">
            <a:avLst/>
          </a:prstGeom>
        </p:spPr>
      </p:pic>
      <p:sp>
        <p:nvSpPr>
          <p:cNvPr id="13" name="Rounded Rectangle 12"/>
          <p:cNvSpPr/>
          <p:nvPr/>
        </p:nvSpPr>
        <p:spPr bwMode="auto">
          <a:xfrm>
            <a:off x="3472656" y="3393628"/>
            <a:ext cx="792088" cy="216024"/>
          </a:xfrm>
          <a:prstGeom prst="round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r>
              <a:rPr lang="en-US" sz="1000" dirty="0"/>
              <a:t>File </a:t>
            </a:r>
            <a:r>
              <a:rPr lang="en-US" altLang="zh-CN" sz="1000" dirty="0"/>
              <a:t>server</a:t>
            </a:r>
            <a:endParaRPr lang="en-US" sz="700" dirty="0"/>
          </a:p>
        </p:txBody>
      </p:sp>
      <p:sp>
        <p:nvSpPr>
          <p:cNvPr id="15" name="Rounded Rectangle 14"/>
          <p:cNvSpPr/>
          <p:nvPr/>
        </p:nvSpPr>
        <p:spPr bwMode="auto">
          <a:xfrm>
            <a:off x="4408760" y="3393628"/>
            <a:ext cx="792088" cy="216024"/>
          </a:xfrm>
          <a:prstGeom prst="round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r>
              <a:rPr lang="en-US" sz="1000" dirty="0"/>
              <a:t>File </a:t>
            </a:r>
            <a:r>
              <a:rPr lang="en-US" altLang="zh-CN" sz="1000" dirty="0"/>
              <a:t>server</a:t>
            </a:r>
            <a:endParaRPr lang="en-US" sz="700" dirty="0"/>
          </a:p>
        </p:txBody>
      </p:sp>
      <p:sp>
        <p:nvSpPr>
          <p:cNvPr id="16" name="Rounded Rectangle 15"/>
          <p:cNvSpPr/>
          <p:nvPr/>
        </p:nvSpPr>
        <p:spPr bwMode="auto">
          <a:xfrm>
            <a:off x="5321473" y="3393628"/>
            <a:ext cx="792088" cy="216024"/>
          </a:xfrm>
          <a:prstGeom prst="round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r>
              <a:rPr lang="en-US" sz="1000" dirty="0"/>
              <a:t>File </a:t>
            </a:r>
            <a:r>
              <a:rPr lang="en-US" altLang="zh-CN" sz="1000" dirty="0"/>
              <a:t>server</a:t>
            </a:r>
            <a:endParaRPr lang="en-US" sz="700" dirty="0"/>
          </a:p>
        </p:txBody>
      </p:sp>
      <p:sp>
        <p:nvSpPr>
          <p:cNvPr id="17" name="Rounded Rectangle 16"/>
          <p:cNvSpPr/>
          <p:nvPr/>
        </p:nvSpPr>
        <p:spPr bwMode="auto">
          <a:xfrm>
            <a:off x="6208070" y="3393628"/>
            <a:ext cx="792088" cy="216024"/>
          </a:xfrm>
          <a:prstGeom prst="round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r>
              <a:rPr lang="en-US" sz="1000" dirty="0"/>
              <a:t>File </a:t>
            </a:r>
            <a:r>
              <a:rPr lang="en-US" altLang="zh-CN" sz="1000" dirty="0"/>
              <a:t>server</a:t>
            </a:r>
            <a:endParaRPr lang="en-US" sz="700" dirty="0"/>
          </a:p>
        </p:txBody>
      </p:sp>
      <p:sp>
        <p:nvSpPr>
          <p:cNvPr id="18" name="Rounded Rectangle 17"/>
          <p:cNvSpPr/>
          <p:nvPr/>
        </p:nvSpPr>
        <p:spPr bwMode="auto">
          <a:xfrm>
            <a:off x="7123549" y="3393628"/>
            <a:ext cx="792088" cy="216024"/>
          </a:xfrm>
          <a:prstGeom prst="round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l" eaLnBrk="0" hangingPunct="0"/>
            <a:r>
              <a:rPr lang="en-US" sz="1000" dirty="0"/>
              <a:t>File </a:t>
            </a:r>
            <a:r>
              <a:rPr lang="en-US" altLang="zh-CN" sz="1000" dirty="0"/>
              <a:t>server</a:t>
            </a:r>
            <a:endParaRPr lang="en-US" sz="700" dirty="0"/>
          </a:p>
        </p:txBody>
      </p:sp>
      <p:sp>
        <p:nvSpPr>
          <p:cNvPr id="19" name="Content Placeholder 1"/>
          <p:cNvSpPr>
            <a:spLocks noGrp="1"/>
          </p:cNvSpPr>
          <p:nvPr>
            <p:ph idx="1"/>
          </p:nvPr>
        </p:nvSpPr>
        <p:spPr>
          <a:xfrm>
            <a:off x="2536552" y="5365330"/>
            <a:ext cx="6638125" cy="388429"/>
          </a:xfrm>
          <a:ln w="28575">
            <a:solidFill>
              <a:srgbClr val="0000FF"/>
            </a:solidFill>
          </a:ln>
        </p:spPr>
        <p:txBody>
          <a:bodyPr/>
          <a:lstStyle/>
          <a:p>
            <a:pPr marL="0" indent="0" algn="ctr">
              <a:buNone/>
            </a:pPr>
            <a:r>
              <a:rPr lang="en-US" altLang="zh-CN" sz="1800" dirty="0">
                <a:solidFill>
                  <a:srgbClr val="0000FF"/>
                </a:solidFill>
              </a:rPr>
              <a:t>However,</a:t>
            </a:r>
            <a:r>
              <a:rPr lang="zh-CN" altLang="en-US" sz="1800" dirty="0">
                <a:solidFill>
                  <a:srgbClr val="0000FF"/>
                </a:solidFill>
              </a:rPr>
              <a:t> </a:t>
            </a:r>
            <a:r>
              <a:rPr lang="en-US" altLang="zh-CN" sz="1800" dirty="0">
                <a:solidFill>
                  <a:srgbClr val="0000FF"/>
                </a:solidFill>
              </a:rPr>
              <a:t>PFS</a:t>
            </a:r>
            <a:r>
              <a:rPr lang="zh-CN" altLang="en-US" sz="1800" dirty="0">
                <a:solidFill>
                  <a:srgbClr val="0000FF"/>
                </a:solidFill>
              </a:rPr>
              <a:t> </a:t>
            </a:r>
            <a:r>
              <a:rPr lang="en-US" altLang="zh-CN" sz="1800" dirty="0">
                <a:solidFill>
                  <a:srgbClr val="0000FF"/>
                </a:solidFill>
              </a:rPr>
              <a:t>fails</a:t>
            </a:r>
            <a:r>
              <a:rPr lang="zh-CN" altLang="en-US" sz="1800" dirty="0">
                <a:solidFill>
                  <a:srgbClr val="0000FF"/>
                </a:solidFill>
              </a:rPr>
              <a:t> </a:t>
            </a:r>
            <a:r>
              <a:rPr lang="en-US" altLang="zh-CN" sz="1800" dirty="0">
                <a:solidFill>
                  <a:srgbClr val="0000FF"/>
                </a:solidFill>
              </a:rPr>
              <a:t>to</a:t>
            </a:r>
            <a:r>
              <a:rPr lang="zh-CN" altLang="en-US" sz="1800" dirty="0">
                <a:solidFill>
                  <a:srgbClr val="0000FF"/>
                </a:solidFill>
              </a:rPr>
              <a:t> </a:t>
            </a:r>
            <a:r>
              <a:rPr lang="en-US" altLang="zh-CN" sz="1800" dirty="0">
                <a:solidFill>
                  <a:srgbClr val="0000FF"/>
                </a:solidFill>
              </a:rPr>
              <a:t>perform</a:t>
            </a:r>
            <a:r>
              <a:rPr lang="zh-CN" altLang="en-US" sz="1800" dirty="0">
                <a:solidFill>
                  <a:srgbClr val="0000FF"/>
                </a:solidFill>
              </a:rPr>
              <a:t> </a:t>
            </a:r>
            <a:r>
              <a:rPr lang="en-US" altLang="zh-CN" sz="1800" dirty="0">
                <a:solidFill>
                  <a:srgbClr val="0000FF"/>
                </a:solidFill>
              </a:rPr>
              <a:t>well</a:t>
            </a:r>
            <a:r>
              <a:rPr lang="zh-CN" altLang="en-US" sz="1800" dirty="0">
                <a:solidFill>
                  <a:srgbClr val="0000FF"/>
                </a:solidFill>
              </a:rPr>
              <a:t> </a:t>
            </a:r>
            <a:r>
              <a:rPr lang="en-US" altLang="zh-CN" sz="1800" dirty="0">
                <a:solidFill>
                  <a:srgbClr val="0000FF"/>
                </a:solidFill>
              </a:rPr>
              <a:t>for</a:t>
            </a:r>
            <a:r>
              <a:rPr lang="zh-CN" altLang="en-US" sz="1800" dirty="0">
                <a:solidFill>
                  <a:srgbClr val="0000FF"/>
                </a:solidFill>
              </a:rPr>
              <a:t> </a:t>
            </a:r>
            <a:r>
              <a:rPr lang="en-US" altLang="zh-CN" sz="1800" dirty="0">
                <a:solidFill>
                  <a:srgbClr val="0000FF"/>
                </a:solidFill>
              </a:rPr>
              <a:t>certain</a:t>
            </a:r>
            <a:r>
              <a:rPr lang="zh-CN" altLang="en-US" sz="1800" dirty="0">
                <a:solidFill>
                  <a:srgbClr val="0000FF"/>
                </a:solidFill>
              </a:rPr>
              <a:t> </a:t>
            </a:r>
            <a:r>
              <a:rPr lang="en-US" altLang="zh-CN" sz="1800" dirty="0">
                <a:solidFill>
                  <a:srgbClr val="0000FF"/>
                </a:solidFill>
              </a:rPr>
              <a:t>patterns.</a:t>
            </a:r>
            <a:endParaRPr lang="en-US" sz="1600" dirty="0">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25" y="98476"/>
            <a:ext cx="8233627" cy="750887"/>
          </a:xfrm>
        </p:spPr>
        <p:txBody>
          <a:bodyPr/>
          <a:lstStyle/>
          <a:p>
            <a:pPr algn="l"/>
            <a:r>
              <a:rPr lang="en-US" altLang="zh-CN" sz="3515" kern="1200" dirty="0"/>
              <a:t>New Storage Media</a:t>
            </a:r>
          </a:p>
        </p:txBody>
      </p:sp>
      <p:sp>
        <p:nvSpPr>
          <p:cNvPr id="6" name="Text Placeholder 4"/>
          <p:cNvSpPr txBox="1"/>
          <p:nvPr/>
        </p:nvSpPr>
        <p:spPr>
          <a:xfrm>
            <a:off x="448320" y="977389"/>
            <a:ext cx="8048030" cy="2056199"/>
          </a:xfrm>
          <a:prstGeom prst="rect">
            <a:avLst/>
          </a:prstGeom>
        </p:spPr>
        <p:txBody>
          <a:bodyPr/>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a:lstStyle>
          <a:p>
            <a:r>
              <a:rPr lang="en-US" sz="2800" kern="0" dirty="0"/>
              <a:t>Solid State Disks</a:t>
            </a:r>
          </a:p>
          <a:p>
            <a:pPr lvl="1"/>
            <a:r>
              <a:rPr lang="en-US" altLang="zh-CN" sz="2600" kern="0" dirty="0"/>
              <a:t>Nand</a:t>
            </a:r>
            <a:r>
              <a:rPr lang="zh-CN" altLang="en-US" sz="2600" kern="0" dirty="0"/>
              <a:t> </a:t>
            </a:r>
            <a:r>
              <a:rPr lang="en-US" altLang="zh-CN" sz="2600" kern="0" dirty="0"/>
              <a:t>Flash</a:t>
            </a:r>
            <a:endParaRPr lang="en-US" sz="2600" kern="0" dirty="0"/>
          </a:p>
          <a:p>
            <a:r>
              <a:rPr lang="en-US" altLang="zh-CN" sz="2800" kern="0" dirty="0"/>
              <a:t>NVM</a:t>
            </a:r>
          </a:p>
          <a:p>
            <a:pPr lvl="1"/>
            <a:r>
              <a:rPr lang="en-US" altLang="zh-CN" sz="2400" dirty="0"/>
              <a:t>PCM, STT-RAM, ReRAM, 3D XPoint technology</a:t>
            </a:r>
            <a:r>
              <a:rPr lang="en-US" altLang="zh-CN" sz="2600" kern="0" dirty="0"/>
              <a:t>…</a:t>
            </a:r>
            <a:endParaRPr lang="en-US" sz="2600" kern="0" dirty="0"/>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3177604"/>
            <a:ext cx="3456384" cy="2154157"/>
          </a:xfrm>
          <a:prstGeom prst="rect">
            <a:avLst/>
          </a:prstGeom>
        </p:spPr>
      </p:pic>
      <p:graphicFrame>
        <p:nvGraphicFramePr>
          <p:cNvPr id="13" name="Chart 12"/>
          <p:cNvGraphicFramePr/>
          <p:nvPr/>
        </p:nvGraphicFramePr>
        <p:xfrm>
          <a:off x="5560888" y="3177604"/>
          <a:ext cx="4032448" cy="2750346"/>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1"/>
          <p:cNvSpPr>
            <a:spLocks noGrp="1"/>
          </p:cNvSpPr>
          <p:nvPr>
            <p:ph idx="1"/>
          </p:nvPr>
        </p:nvSpPr>
        <p:spPr>
          <a:xfrm>
            <a:off x="2752576" y="5988154"/>
            <a:ext cx="6192688" cy="418480"/>
          </a:xfrm>
          <a:ln w="28575">
            <a:solidFill>
              <a:srgbClr val="0000FF"/>
            </a:solidFill>
          </a:ln>
        </p:spPr>
        <p:txBody>
          <a:bodyPr/>
          <a:lstStyle/>
          <a:p>
            <a:pPr marL="0" indent="0" algn="ctr">
              <a:buNone/>
            </a:pPr>
            <a:r>
              <a:rPr lang="en-US" altLang="zh-CN" sz="1800" dirty="0">
                <a:solidFill>
                  <a:srgbClr val="0000FF"/>
                </a:solidFill>
              </a:rPr>
              <a:t>However,</a:t>
            </a:r>
            <a:r>
              <a:rPr lang="zh-CN" altLang="en-US" sz="1800" dirty="0">
                <a:solidFill>
                  <a:srgbClr val="0000FF"/>
                </a:solidFill>
              </a:rPr>
              <a:t> </a:t>
            </a:r>
            <a:r>
              <a:rPr lang="en-US" altLang="zh-CN" sz="1800" dirty="0">
                <a:solidFill>
                  <a:srgbClr val="0000FF"/>
                </a:solidFill>
              </a:rPr>
              <a:t>a</a:t>
            </a:r>
            <a:r>
              <a:rPr lang="zh-CN" altLang="en-US" sz="1800" dirty="0">
                <a:solidFill>
                  <a:srgbClr val="0000FF"/>
                </a:solidFill>
              </a:rPr>
              <a:t> </a:t>
            </a:r>
            <a:r>
              <a:rPr lang="en-US" altLang="zh-CN" sz="1800" dirty="0">
                <a:solidFill>
                  <a:srgbClr val="0000FF"/>
                </a:solidFill>
              </a:rPr>
              <a:t>PFS</a:t>
            </a:r>
            <a:r>
              <a:rPr lang="zh-CN" altLang="en-US" sz="1800" dirty="0">
                <a:solidFill>
                  <a:srgbClr val="0000FF"/>
                </a:solidFill>
              </a:rPr>
              <a:t> </a:t>
            </a:r>
            <a:r>
              <a:rPr lang="en-US" altLang="zh-CN" sz="1800" dirty="0">
                <a:solidFill>
                  <a:srgbClr val="0000FF"/>
                </a:solidFill>
              </a:rPr>
              <a:t>with</a:t>
            </a:r>
            <a:r>
              <a:rPr lang="zh-CN" altLang="en-US" sz="1800" dirty="0">
                <a:solidFill>
                  <a:srgbClr val="0000FF"/>
                </a:solidFill>
              </a:rPr>
              <a:t> </a:t>
            </a:r>
            <a:r>
              <a:rPr lang="en-US" altLang="zh-CN" sz="1800" dirty="0">
                <a:solidFill>
                  <a:srgbClr val="0000FF"/>
                </a:solidFill>
              </a:rPr>
              <a:t>pure</a:t>
            </a:r>
            <a:r>
              <a:rPr lang="zh-CN" altLang="en-US" sz="1800" dirty="0">
                <a:solidFill>
                  <a:srgbClr val="0000FF"/>
                </a:solidFill>
              </a:rPr>
              <a:t> </a:t>
            </a:r>
            <a:r>
              <a:rPr lang="en-US" altLang="zh-CN" sz="1800" dirty="0">
                <a:solidFill>
                  <a:srgbClr val="0000FF"/>
                </a:solidFill>
              </a:rPr>
              <a:t>SSDs</a:t>
            </a:r>
            <a:r>
              <a:rPr lang="zh-CN" altLang="en-US" sz="1800" dirty="0">
                <a:solidFill>
                  <a:srgbClr val="0000FF"/>
                </a:solidFill>
              </a:rPr>
              <a:t> </a:t>
            </a:r>
            <a:r>
              <a:rPr lang="en-US" altLang="zh-CN" sz="1800" dirty="0">
                <a:solidFill>
                  <a:srgbClr val="0000FF"/>
                </a:solidFill>
              </a:rPr>
              <a:t>may</a:t>
            </a:r>
            <a:r>
              <a:rPr lang="zh-CN" altLang="en-US" sz="1800" dirty="0">
                <a:solidFill>
                  <a:srgbClr val="0000FF"/>
                </a:solidFill>
              </a:rPr>
              <a:t> </a:t>
            </a:r>
            <a:r>
              <a:rPr lang="en-US" altLang="zh-CN" sz="1800" dirty="0">
                <a:solidFill>
                  <a:srgbClr val="0000FF"/>
                </a:solidFill>
              </a:rPr>
              <a:t>be</a:t>
            </a:r>
            <a:r>
              <a:rPr lang="zh-CN" altLang="en-US" sz="1800" dirty="0">
                <a:solidFill>
                  <a:srgbClr val="0000FF"/>
                </a:solidFill>
              </a:rPr>
              <a:t> </a:t>
            </a:r>
            <a:r>
              <a:rPr lang="en-US" altLang="zh-CN" sz="1800" dirty="0">
                <a:solidFill>
                  <a:srgbClr val="0000FF"/>
                </a:solidFill>
              </a:rPr>
              <a:t>expensive</a:t>
            </a:r>
            <a:r>
              <a:rPr lang="en-US" altLang="zh-CN" sz="2000" dirty="0">
                <a:solidFill>
                  <a:srgbClr val="0000FF"/>
                </a:solidFill>
              </a:rPr>
              <a:t>.</a:t>
            </a:r>
            <a:endParaRPr lang="en-US" sz="200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7" y="84773"/>
            <a:ext cx="8233627" cy="750887"/>
          </a:xfrm>
        </p:spPr>
        <p:txBody>
          <a:bodyPr/>
          <a:lstStyle/>
          <a:p>
            <a:pPr algn="l"/>
            <a:r>
              <a:rPr lang="en-US" altLang="zh-CN" sz="3515" kern="1200" dirty="0"/>
              <a:t>Hybrid Parallel I/O Systems</a:t>
            </a:r>
          </a:p>
        </p:txBody>
      </p:sp>
      <p:grpSp>
        <p:nvGrpSpPr>
          <p:cNvPr id="2" name="Group 1"/>
          <p:cNvGrpSpPr/>
          <p:nvPr/>
        </p:nvGrpSpPr>
        <p:grpSpPr>
          <a:xfrm>
            <a:off x="2976861" y="1665437"/>
            <a:ext cx="5320331" cy="3285005"/>
            <a:chOff x="2019456" y="1486067"/>
            <a:chExt cx="5320331" cy="3285005"/>
          </a:xfrm>
        </p:grpSpPr>
        <p:sp>
          <p:nvSpPr>
            <p:cNvPr id="5" name="Rounded Rectangle 4"/>
            <p:cNvSpPr/>
            <p:nvPr/>
          </p:nvSpPr>
          <p:spPr>
            <a:xfrm>
              <a:off x="2019456" y="1486067"/>
              <a:ext cx="5307445" cy="48037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PFS Clients</a:t>
              </a:r>
              <a:endParaRPr lang="zh-CN" altLang="en-US" dirty="0"/>
            </a:p>
          </p:txBody>
        </p:sp>
        <p:sp>
          <p:nvSpPr>
            <p:cNvPr id="6" name="Can 5"/>
            <p:cNvSpPr/>
            <p:nvPr/>
          </p:nvSpPr>
          <p:spPr>
            <a:xfrm>
              <a:off x="2366086" y="3821717"/>
              <a:ext cx="475495" cy="3974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an 7"/>
            <p:cNvSpPr/>
            <p:nvPr/>
          </p:nvSpPr>
          <p:spPr>
            <a:xfrm>
              <a:off x="3213220" y="3821717"/>
              <a:ext cx="475495" cy="3974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an 8"/>
            <p:cNvSpPr/>
            <p:nvPr/>
          </p:nvSpPr>
          <p:spPr>
            <a:xfrm>
              <a:off x="4030884" y="3828543"/>
              <a:ext cx="475495" cy="3974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an 9"/>
            <p:cNvSpPr/>
            <p:nvPr/>
          </p:nvSpPr>
          <p:spPr>
            <a:xfrm>
              <a:off x="4864287" y="3833386"/>
              <a:ext cx="475495" cy="3974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evel 10"/>
            <p:cNvSpPr/>
            <p:nvPr/>
          </p:nvSpPr>
          <p:spPr>
            <a:xfrm>
              <a:off x="5740377" y="3816531"/>
              <a:ext cx="400417" cy="425523"/>
            </a:xfrm>
            <a:prstGeom prst="bevel">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Bevel 11"/>
            <p:cNvSpPr/>
            <p:nvPr/>
          </p:nvSpPr>
          <p:spPr>
            <a:xfrm>
              <a:off x="6550473" y="3814438"/>
              <a:ext cx="400417" cy="425523"/>
            </a:xfrm>
            <a:prstGeom prst="bevel">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3"/>
            <p:cNvCxnSpPr>
              <a:stCxn id="24" idx="4"/>
            </p:cNvCxnSpPr>
            <p:nvPr/>
          </p:nvCxnSpPr>
          <p:spPr>
            <a:xfrm>
              <a:off x="4614494" y="2708656"/>
              <a:ext cx="1288" cy="2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262537" y="2961580"/>
              <a:ext cx="4950864" cy="5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603834" y="2961580"/>
              <a:ext cx="4356"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36244" y="2961580"/>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64298" y="2961580"/>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92352" y="2961580"/>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920406" y="2961580"/>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48459" y="2961580"/>
              <a:ext cx="0" cy="18988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3346010" y="2377653"/>
              <a:ext cx="2536968" cy="33100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26" name="TextBox 25"/>
            <p:cNvSpPr txBox="1"/>
            <p:nvPr/>
          </p:nvSpPr>
          <p:spPr>
            <a:xfrm>
              <a:off x="2281096" y="3897382"/>
              <a:ext cx="645475" cy="276999"/>
            </a:xfrm>
            <a:prstGeom prst="rect">
              <a:avLst/>
            </a:prstGeom>
            <a:noFill/>
          </p:spPr>
          <p:txBody>
            <a:bodyPr wrap="square" rtlCol="0">
              <a:spAutoFit/>
            </a:bodyPr>
            <a:lstStyle/>
            <a:p>
              <a:pPr algn="ctr"/>
              <a:r>
                <a:rPr lang="en-US" sz="1200" dirty="0">
                  <a:solidFill>
                    <a:schemeClr val="tx2"/>
                  </a:solidFill>
                </a:rPr>
                <a:t>HDD</a:t>
              </a:r>
            </a:p>
          </p:txBody>
        </p:sp>
        <p:sp>
          <p:nvSpPr>
            <p:cNvPr id="27" name="TextBox 26"/>
            <p:cNvSpPr txBox="1"/>
            <p:nvPr/>
          </p:nvSpPr>
          <p:spPr>
            <a:xfrm>
              <a:off x="5631822" y="3896582"/>
              <a:ext cx="645475" cy="276999"/>
            </a:xfrm>
            <a:prstGeom prst="rect">
              <a:avLst/>
            </a:prstGeom>
            <a:noFill/>
          </p:spPr>
          <p:txBody>
            <a:bodyPr wrap="square" rtlCol="0">
              <a:spAutoFit/>
            </a:bodyPr>
            <a:lstStyle/>
            <a:p>
              <a:pPr algn="ctr"/>
              <a:r>
                <a:rPr lang="en-US" altLang="zh-CN" sz="1200" dirty="0">
                  <a:solidFill>
                    <a:schemeClr val="tx2"/>
                  </a:solidFill>
                </a:rPr>
                <a:t>SSD</a:t>
              </a:r>
              <a:endParaRPr lang="en-US" sz="1200" dirty="0">
                <a:solidFill>
                  <a:schemeClr val="tx2"/>
                </a:solidFill>
              </a:endParaRPr>
            </a:p>
          </p:txBody>
        </p:sp>
        <p:sp>
          <p:nvSpPr>
            <p:cNvPr id="29" name="TextBox 28"/>
            <p:cNvSpPr txBox="1"/>
            <p:nvPr/>
          </p:nvSpPr>
          <p:spPr>
            <a:xfrm>
              <a:off x="3145192" y="3897382"/>
              <a:ext cx="645475" cy="276999"/>
            </a:xfrm>
            <a:prstGeom prst="rect">
              <a:avLst/>
            </a:prstGeom>
            <a:noFill/>
          </p:spPr>
          <p:txBody>
            <a:bodyPr wrap="square" rtlCol="0">
              <a:spAutoFit/>
            </a:bodyPr>
            <a:lstStyle/>
            <a:p>
              <a:pPr algn="ctr"/>
              <a:r>
                <a:rPr lang="en-US" sz="1200" dirty="0">
                  <a:solidFill>
                    <a:schemeClr val="tx2"/>
                  </a:solidFill>
                </a:rPr>
                <a:t>HDD</a:t>
              </a:r>
            </a:p>
          </p:txBody>
        </p:sp>
        <p:sp>
          <p:nvSpPr>
            <p:cNvPr id="30" name="TextBox 29"/>
            <p:cNvSpPr txBox="1"/>
            <p:nvPr/>
          </p:nvSpPr>
          <p:spPr>
            <a:xfrm>
              <a:off x="3945894" y="3904208"/>
              <a:ext cx="645475" cy="276999"/>
            </a:xfrm>
            <a:prstGeom prst="rect">
              <a:avLst/>
            </a:prstGeom>
            <a:noFill/>
          </p:spPr>
          <p:txBody>
            <a:bodyPr wrap="square" rtlCol="0">
              <a:spAutoFit/>
            </a:bodyPr>
            <a:lstStyle/>
            <a:p>
              <a:pPr algn="ctr"/>
              <a:r>
                <a:rPr lang="en-US" sz="1200" dirty="0">
                  <a:solidFill>
                    <a:schemeClr val="tx2"/>
                  </a:solidFill>
                </a:rPr>
                <a:t>HDD</a:t>
              </a:r>
            </a:p>
          </p:txBody>
        </p:sp>
        <p:sp>
          <p:nvSpPr>
            <p:cNvPr id="31" name="TextBox 30"/>
            <p:cNvSpPr txBox="1"/>
            <p:nvPr/>
          </p:nvSpPr>
          <p:spPr>
            <a:xfrm>
              <a:off x="4792279" y="3909051"/>
              <a:ext cx="645475" cy="276999"/>
            </a:xfrm>
            <a:prstGeom prst="rect">
              <a:avLst/>
            </a:prstGeom>
            <a:noFill/>
          </p:spPr>
          <p:txBody>
            <a:bodyPr wrap="square" rtlCol="0">
              <a:spAutoFit/>
            </a:bodyPr>
            <a:lstStyle/>
            <a:p>
              <a:pPr algn="ctr"/>
              <a:r>
                <a:rPr lang="en-US" sz="1200" dirty="0">
                  <a:solidFill>
                    <a:schemeClr val="tx2"/>
                  </a:solidFill>
                </a:rPr>
                <a:t>HDD</a:t>
              </a:r>
            </a:p>
          </p:txBody>
        </p:sp>
        <p:sp>
          <p:nvSpPr>
            <p:cNvPr id="32" name="TextBox 31"/>
            <p:cNvSpPr txBox="1"/>
            <p:nvPr/>
          </p:nvSpPr>
          <p:spPr>
            <a:xfrm>
              <a:off x="6443417" y="3894489"/>
              <a:ext cx="645475" cy="276999"/>
            </a:xfrm>
            <a:prstGeom prst="rect">
              <a:avLst/>
            </a:prstGeom>
            <a:noFill/>
          </p:spPr>
          <p:txBody>
            <a:bodyPr wrap="square" rtlCol="0">
              <a:spAutoFit/>
            </a:bodyPr>
            <a:lstStyle/>
            <a:p>
              <a:pPr algn="ctr"/>
              <a:r>
                <a:rPr lang="en-US" altLang="zh-CN" sz="1200" dirty="0">
                  <a:solidFill>
                    <a:schemeClr val="tx2"/>
                  </a:solidFill>
                </a:rPr>
                <a:t>SSD</a:t>
              </a:r>
              <a:endParaRPr lang="en-US" sz="1200" dirty="0">
                <a:solidFill>
                  <a:schemeClr val="tx2"/>
                </a:solidFill>
              </a:endParaRPr>
            </a:p>
          </p:txBody>
        </p:sp>
        <p:sp>
          <p:nvSpPr>
            <p:cNvPr id="34" name="TextBox 33"/>
            <p:cNvSpPr txBox="1"/>
            <p:nvPr/>
          </p:nvSpPr>
          <p:spPr>
            <a:xfrm>
              <a:off x="2603834" y="4401740"/>
              <a:ext cx="2305311" cy="369332"/>
            </a:xfrm>
            <a:prstGeom prst="rect">
              <a:avLst/>
            </a:prstGeom>
            <a:noFill/>
          </p:spPr>
          <p:txBody>
            <a:bodyPr wrap="square" rtlCol="0">
              <a:spAutoFit/>
            </a:bodyPr>
            <a:lstStyle/>
            <a:p>
              <a:r>
                <a:rPr lang="en-US" altLang="zh-CN" dirty="0"/>
                <a:t>HServers</a:t>
              </a:r>
              <a:endParaRPr lang="en-US" dirty="0"/>
            </a:p>
          </p:txBody>
        </p:sp>
        <p:sp>
          <p:nvSpPr>
            <p:cNvPr id="35" name="TextBox 34"/>
            <p:cNvSpPr txBox="1"/>
            <p:nvPr/>
          </p:nvSpPr>
          <p:spPr>
            <a:xfrm>
              <a:off x="5655096" y="4401740"/>
              <a:ext cx="1558306" cy="369332"/>
            </a:xfrm>
            <a:prstGeom prst="rect">
              <a:avLst/>
            </a:prstGeom>
            <a:noFill/>
          </p:spPr>
          <p:txBody>
            <a:bodyPr wrap="square" rtlCol="0">
              <a:spAutoFit/>
            </a:bodyPr>
            <a:lstStyle/>
            <a:p>
              <a:r>
                <a:rPr lang="en-US" altLang="zh-CN" dirty="0"/>
                <a:t>SServers</a:t>
              </a:r>
              <a:endParaRPr lang="en-US" dirty="0"/>
            </a:p>
          </p:txBody>
        </p:sp>
        <p:sp>
          <p:nvSpPr>
            <p:cNvPr id="37" name="Rounded Rectangle 36"/>
            <p:cNvSpPr/>
            <p:nvPr/>
          </p:nvSpPr>
          <p:spPr>
            <a:xfrm>
              <a:off x="2032342" y="3151463"/>
              <a:ext cx="5307445" cy="48037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PFS Servers</a:t>
              </a:r>
              <a:endParaRPr lang="zh-CN" altLang="en-US" dirty="0"/>
            </a:p>
          </p:txBody>
        </p:sp>
        <p:cxnSp>
          <p:nvCxnSpPr>
            <p:cNvPr id="38" name="Straight Connector 37"/>
            <p:cNvCxnSpPr/>
            <p:nvPr/>
          </p:nvCxnSpPr>
          <p:spPr>
            <a:xfrm flipV="1">
              <a:off x="2262537" y="2167943"/>
              <a:ext cx="5022872" cy="8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545355" y="1953468"/>
              <a:ext cx="0" cy="22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285057" y="1966438"/>
              <a:ext cx="0" cy="209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64540" y="1958892"/>
              <a:ext cx="3707" cy="21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5" idx="2"/>
            </p:cNvCxnSpPr>
            <p:nvPr/>
          </p:nvCxnSpPr>
          <p:spPr>
            <a:xfrm>
              <a:off x="4673179" y="1966438"/>
              <a:ext cx="0" cy="203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377774" y="1958892"/>
              <a:ext cx="0" cy="21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36208" y="1966438"/>
              <a:ext cx="0" cy="193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685624" y="1958892"/>
              <a:ext cx="8792" cy="21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4615782" y="2167943"/>
              <a:ext cx="8088" cy="22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603834" y="3631834"/>
              <a:ext cx="4356"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3436244" y="3631834"/>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64298" y="3631834"/>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5092352" y="3631834"/>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920406" y="3631834"/>
              <a:ext cx="0" cy="18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748459" y="3631834"/>
              <a:ext cx="0" cy="18988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Oval 3"/>
          <p:cNvSpPr/>
          <p:nvPr/>
        </p:nvSpPr>
        <p:spPr bwMode="auto">
          <a:xfrm>
            <a:off x="6576329" y="3889208"/>
            <a:ext cx="1544821" cy="691902"/>
          </a:xfrm>
          <a:prstGeom prst="ellipse">
            <a:avLst/>
          </a:prstGeom>
          <a:noFill/>
          <a:ln w="38100"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
        <p:nvSpPr>
          <p:cNvPr id="46" name="Oval 45"/>
          <p:cNvSpPr/>
          <p:nvPr/>
        </p:nvSpPr>
        <p:spPr bwMode="auto">
          <a:xfrm>
            <a:off x="3047937" y="3878007"/>
            <a:ext cx="3426562" cy="739758"/>
          </a:xfrm>
          <a:prstGeom prst="ellipse">
            <a:avLst/>
          </a:prstGeom>
          <a:noFill/>
          <a:ln w="38100" cap="flat" cmpd="sng" algn="ctr">
            <a:solidFill>
              <a:srgbClr val="FF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301" y="1089025"/>
            <a:ext cx="5509195" cy="4819650"/>
          </a:xfrm>
        </p:spPr>
        <p:txBody>
          <a:bodyPr/>
          <a:lstStyle/>
          <a:p>
            <a:r>
              <a:rPr lang="en-US" altLang="zh-CN" dirty="0"/>
              <a:t>Complex</a:t>
            </a:r>
            <a:r>
              <a:rPr lang="zh-CN" altLang="en-US" dirty="0"/>
              <a:t> </a:t>
            </a:r>
            <a:r>
              <a:rPr lang="en-US" altLang="zh-CN" dirty="0"/>
              <a:t>patterns</a:t>
            </a:r>
          </a:p>
          <a:p>
            <a:r>
              <a:rPr lang="en-US" altLang="zh-CN" dirty="0"/>
              <a:t>Heterogeneous</a:t>
            </a:r>
            <a:r>
              <a:rPr lang="zh-CN" altLang="en-US" dirty="0"/>
              <a:t> </a:t>
            </a:r>
            <a:r>
              <a:rPr lang="en-US" altLang="zh-CN" dirty="0"/>
              <a:t>servers</a:t>
            </a:r>
            <a:endParaRPr lang="en-US" dirty="0"/>
          </a:p>
        </p:txBody>
      </p:sp>
      <p:sp>
        <p:nvSpPr>
          <p:cNvPr id="2" name="Title 1"/>
          <p:cNvSpPr>
            <a:spLocks noGrp="1"/>
          </p:cNvSpPr>
          <p:nvPr>
            <p:ph type="title"/>
          </p:nvPr>
        </p:nvSpPr>
        <p:spPr/>
        <p:txBody>
          <a:bodyPr/>
          <a:lstStyle/>
          <a:p>
            <a:pPr algn="l"/>
            <a:r>
              <a:rPr lang="en-US" altLang="zh-CN" sz="3515" kern="1200" dirty="0"/>
              <a:t>Critical Challenges</a:t>
            </a:r>
          </a:p>
        </p:txBody>
      </p:sp>
      <p:grpSp>
        <p:nvGrpSpPr>
          <p:cNvPr id="5" name="Group 4"/>
          <p:cNvGrpSpPr/>
          <p:nvPr/>
        </p:nvGrpSpPr>
        <p:grpSpPr>
          <a:xfrm>
            <a:off x="5847116" y="1737445"/>
            <a:ext cx="3259605" cy="3193773"/>
            <a:chOff x="7008174" y="1230980"/>
            <a:chExt cx="4511160" cy="4455476"/>
          </a:xfrm>
        </p:grpSpPr>
        <p:sp>
          <p:nvSpPr>
            <p:cNvPr id="8" name="Rectangle 7"/>
            <p:cNvSpPr/>
            <p:nvPr/>
          </p:nvSpPr>
          <p:spPr>
            <a:xfrm>
              <a:off x="7415540" y="3156738"/>
              <a:ext cx="3670351" cy="676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 I</a:t>
              </a:r>
              <a:r>
                <a:rPr lang="en-US" altLang="zh-CN" dirty="0"/>
                <a:t>/O Systems</a:t>
              </a:r>
              <a:endParaRPr lang="en-US" dirty="0"/>
            </a:p>
          </p:txBody>
        </p:sp>
        <p:sp>
          <p:nvSpPr>
            <p:cNvPr id="9" name="Rectangle 8"/>
            <p:cNvSpPr/>
            <p:nvPr/>
          </p:nvSpPr>
          <p:spPr>
            <a:xfrm>
              <a:off x="7726680" y="1230980"/>
              <a:ext cx="2935224" cy="67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10" name="Rectangle 9"/>
            <p:cNvSpPr/>
            <p:nvPr/>
          </p:nvSpPr>
          <p:spPr>
            <a:xfrm>
              <a:off x="7726680" y="5009800"/>
              <a:ext cx="2935224" cy="6766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Servers</a:t>
              </a:r>
            </a:p>
          </p:txBody>
        </p:sp>
        <p:sp>
          <p:nvSpPr>
            <p:cNvPr id="11" name="Right Arrow 10"/>
            <p:cNvSpPr/>
            <p:nvPr/>
          </p:nvSpPr>
          <p:spPr>
            <a:xfrm rot="5400000">
              <a:off x="8540381" y="2461681"/>
              <a:ext cx="1205429" cy="18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5400000">
              <a:off x="8614677" y="4269471"/>
              <a:ext cx="1140939" cy="26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sion 2 12"/>
            <p:cNvSpPr/>
            <p:nvPr/>
          </p:nvSpPr>
          <p:spPr>
            <a:xfrm>
              <a:off x="7126738" y="3999265"/>
              <a:ext cx="4217405" cy="794156"/>
            </a:xfrm>
            <a:prstGeom prst="irregularSeal2">
              <a:avLst/>
            </a:prstGeom>
            <a:solidFill>
              <a:srgbClr val="FFFF99"/>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Box 13"/>
            <p:cNvSpPr txBox="1"/>
            <p:nvPr/>
          </p:nvSpPr>
          <p:spPr>
            <a:xfrm>
              <a:off x="7672920" y="4195181"/>
              <a:ext cx="3609927" cy="515237"/>
            </a:xfrm>
            <a:prstGeom prst="rect">
              <a:avLst/>
            </a:prstGeom>
            <a:noFill/>
          </p:spPr>
          <p:txBody>
            <a:bodyPr wrap="none" rtlCol="0">
              <a:spAutoFit/>
            </a:bodyPr>
            <a:lstStyle/>
            <a:p>
              <a:r>
                <a:rPr lang="en-US" dirty="0">
                  <a:solidFill>
                    <a:srgbClr val="C00000"/>
                  </a:solidFill>
                </a:rPr>
                <a:t>Servers are heterogeneous</a:t>
              </a:r>
            </a:p>
          </p:txBody>
        </p:sp>
        <p:sp>
          <p:nvSpPr>
            <p:cNvPr id="15" name="Explosion 2 14"/>
            <p:cNvSpPr/>
            <p:nvPr/>
          </p:nvSpPr>
          <p:spPr>
            <a:xfrm>
              <a:off x="7415538" y="1981661"/>
              <a:ext cx="3414290" cy="1040140"/>
            </a:xfrm>
            <a:prstGeom prst="irregularSeal2">
              <a:avLst/>
            </a:prstGeom>
            <a:solidFill>
              <a:srgbClr val="FFFF99"/>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TextBox 15"/>
            <p:cNvSpPr txBox="1"/>
            <p:nvPr/>
          </p:nvSpPr>
          <p:spPr>
            <a:xfrm>
              <a:off x="7008174" y="2347524"/>
              <a:ext cx="4511160" cy="515237"/>
            </a:xfrm>
            <a:prstGeom prst="rect">
              <a:avLst/>
            </a:prstGeom>
            <a:noFill/>
          </p:spPr>
          <p:txBody>
            <a:bodyPr wrap="square" rtlCol="0">
              <a:spAutoFit/>
            </a:bodyPr>
            <a:lstStyle/>
            <a:p>
              <a:r>
                <a:rPr lang="en-US" dirty="0">
                  <a:solidFill>
                    <a:srgbClr val="C00000"/>
                  </a:solidFill>
                </a:rPr>
                <a:t>Patterns are complex</a:t>
              </a:r>
            </a:p>
          </p:txBody>
        </p:sp>
      </p:grpSp>
      <p:pic>
        <p:nvPicPr>
          <p:cNvPr id="6" name="Picture 5"/>
          <p:cNvPicPr>
            <a:picLocks noChangeAspect="1"/>
          </p:cNvPicPr>
          <p:nvPr/>
        </p:nvPicPr>
        <p:blipFill>
          <a:blip r:embed="rId3"/>
          <a:stretch>
            <a:fillRect/>
          </a:stretch>
        </p:blipFill>
        <p:spPr>
          <a:xfrm>
            <a:off x="3125558" y="3661233"/>
            <a:ext cx="1470158" cy="1604603"/>
          </a:xfrm>
          <a:prstGeom prst="rect">
            <a:avLst/>
          </a:prstGeom>
        </p:spPr>
      </p:pic>
      <p:sp>
        <p:nvSpPr>
          <p:cNvPr id="7" name="TextBox 6"/>
          <p:cNvSpPr txBox="1"/>
          <p:nvPr/>
        </p:nvSpPr>
        <p:spPr>
          <a:xfrm>
            <a:off x="2066032" y="2557186"/>
            <a:ext cx="3736794" cy="830997"/>
          </a:xfrm>
          <a:prstGeom prst="rect">
            <a:avLst/>
          </a:prstGeom>
          <a:noFill/>
        </p:spPr>
        <p:txBody>
          <a:bodyPr wrap="square" rtlCol="0">
            <a:spAutoFit/>
          </a:bodyPr>
          <a:lstStyle/>
          <a:p>
            <a:r>
              <a:rPr lang="en-US" sz="2400" b="1" dirty="0">
                <a:solidFill>
                  <a:srgbClr val="0000FF"/>
                </a:solidFill>
              </a:rPr>
              <a:t>How to </a:t>
            </a:r>
            <a:r>
              <a:rPr lang="en-US" altLang="zh-CN" sz="2400" b="1" dirty="0">
                <a:solidFill>
                  <a:srgbClr val="0000FF"/>
                </a:solidFill>
              </a:rPr>
              <a:t>improve I/O</a:t>
            </a:r>
            <a:r>
              <a:rPr lang="en-US" sz="2400" b="1" dirty="0">
                <a:solidFill>
                  <a:srgbClr val="0000FF"/>
                </a:solidFill>
              </a:rPr>
              <a:t> performance?</a:t>
            </a:r>
          </a:p>
        </p:txBody>
      </p:sp>
    </p:spTree>
  </p:cSld>
  <p:clrMapOvr>
    <a:masterClrMapping/>
  </p:clrMapOvr>
</p:sld>
</file>

<file path=ppt/theme/theme1.xml><?xml version="1.0" encoding="utf-8"?>
<a:theme xmlns:a="http://schemas.openxmlformats.org/drawingml/2006/main" name="1_book_Pr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ook_Print">
      <a:majorFont>
        <a:latin typeface="黑体"/>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ook_Print 1">
        <a:dk1>
          <a:srgbClr val="5F5F5F"/>
        </a:dk1>
        <a:lt1>
          <a:srgbClr val="FFFFFF"/>
        </a:lt1>
        <a:dk2>
          <a:srgbClr val="000000"/>
        </a:dk2>
        <a:lt2>
          <a:srgbClr val="DDDDDD"/>
        </a:lt2>
        <a:accent1>
          <a:srgbClr val="C0C0C0"/>
        </a:accent1>
        <a:accent2>
          <a:srgbClr val="EAEAEA"/>
        </a:accent2>
        <a:accent3>
          <a:srgbClr val="FFFFFF"/>
        </a:accent3>
        <a:accent4>
          <a:srgbClr val="505050"/>
        </a:accent4>
        <a:accent5>
          <a:srgbClr val="DCDCDC"/>
        </a:accent5>
        <a:accent6>
          <a:srgbClr val="D4D4D4"/>
        </a:accent6>
        <a:hlink>
          <a:srgbClr val="4D4D4D"/>
        </a:hlink>
        <a:folHlink>
          <a:srgbClr val="B2B2B2"/>
        </a:folHlink>
      </a:clrScheme>
      <a:clrMap bg1="lt1" tx1="dk1" bg2="lt2" tx2="dk2" accent1="accent1" accent2="accent2" accent3="accent3" accent4="accent4" accent5="accent5" accent6="accent6" hlink="hlink" folHlink="folHlink"/>
    </a:extraClrScheme>
    <a:extraClrScheme>
      <a:clrScheme name="book_Print 2">
        <a:dk1>
          <a:srgbClr val="384868"/>
        </a:dk1>
        <a:lt1>
          <a:srgbClr val="FFFFFF"/>
        </a:lt1>
        <a:dk2>
          <a:srgbClr val="000000"/>
        </a:dk2>
        <a:lt2>
          <a:srgbClr val="CCCCCC"/>
        </a:lt2>
        <a:accent1>
          <a:srgbClr val="C0C9F6"/>
        </a:accent1>
        <a:accent2>
          <a:srgbClr val="4BA1E1"/>
        </a:accent2>
        <a:accent3>
          <a:srgbClr val="FFFFFF"/>
        </a:accent3>
        <a:accent4>
          <a:srgbClr val="2E3C58"/>
        </a:accent4>
        <a:accent5>
          <a:srgbClr val="DCE1FA"/>
        </a:accent5>
        <a:accent6>
          <a:srgbClr val="4391CC"/>
        </a:accent6>
        <a:hlink>
          <a:srgbClr val="3D7AB7"/>
        </a:hlink>
        <a:folHlink>
          <a:srgbClr val="B2B2B2"/>
        </a:folHlink>
      </a:clrScheme>
      <a:clrMap bg1="lt1" tx1="dk1" bg2="lt2" tx2="dk2" accent1="accent1" accent2="accent2" accent3="accent3" accent4="accent4" accent5="accent5" accent6="accent6" hlink="hlink" folHlink="folHlink"/>
    </a:extraClrScheme>
    <a:extraClrScheme>
      <a:clrScheme name="book_Print 3">
        <a:dk1>
          <a:srgbClr val="384868"/>
        </a:dk1>
        <a:lt1>
          <a:srgbClr val="FFFFFF"/>
        </a:lt1>
        <a:dk2>
          <a:srgbClr val="000000"/>
        </a:dk2>
        <a:lt2>
          <a:srgbClr val="CCCCCC"/>
        </a:lt2>
        <a:accent1>
          <a:srgbClr val="C0C9F6"/>
        </a:accent1>
        <a:accent2>
          <a:srgbClr val="A1B67A"/>
        </a:accent2>
        <a:accent3>
          <a:srgbClr val="FFFFFF"/>
        </a:accent3>
        <a:accent4>
          <a:srgbClr val="2E3C58"/>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book_Print</Template>
  <TotalTime>2656</TotalTime>
  <Words>3684</Words>
  <Application>Microsoft Macintosh PowerPoint</Application>
  <PresentationFormat>Custom</PresentationFormat>
  <Paragraphs>514</Paragraphs>
  <Slides>57</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微软雅黑</vt:lpstr>
      <vt:lpstr>NimbusSanL-Regu</vt:lpstr>
      <vt:lpstr>Segoe UI</vt:lpstr>
      <vt:lpstr>黑体</vt:lpstr>
      <vt:lpstr>宋体</vt:lpstr>
      <vt:lpstr>楷体</vt:lpstr>
      <vt:lpstr>Arial</vt:lpstr>
      <vt:lpstr>Calibri</vt:lpstr>
      <vt:lpstr>Cambria Math</vt:lpstr>
      <vt:lpstr>Helvetica</vt:lpstr>
      <vt:lpstr>Times New Roman</vt:lpstr>
      <vt:lpstr>Wingdings</vt:lpstr>
      <vt:lpstr>1_book_Print</vt:lpstr>
      <vt:lpstr>PowerPoint Presentation</vt:lpstr>
      <vt:lpstr>My Research Interests</vt:lpstr>
      <vt:lpstr>Agenda</vt:lpstr>
      <vt:lpstr>PowerPoint Presentation</vt:lpstr>
      <vt:lpstr>I/O is a Bottleneck</vt:lpstr>
      <vt:lpstr>Existing Solution</vt:lpstr>
      <vt:lpstr>New Storage Media</vt:lpstr>
      <vt:lpstr>Hybrid Parallel I/O Systems</vt:lpstr>
      <vt:lpstr>Critical Challenges</vt:lpstr>
      <vt:lpstr>Our Work</vt:lpstr>
      <vt:lpstr>Representative Work</vt:lpstr>
      <vt:lpstr>(1)S4D-Cache: Smart Selective SSD  Cache for Parallel I/O Systems</vt:lpstr>
      <vt:lpstr>Software Structure</vt:lpstr>
      <vt:lpstr>Data Access Cost Model</vt:lpstr>
      <vt:lpstr>Critical Data identification</vt:lpstr>
      <vt:lpstr>Selective Caching Algorithm</vt:lpstr>
      <vt:lpstr>Implementation</vt:lpstr>
      <vt:lpstr>PowerPoint Presentation</vt:lpstr>
      <vt:lpstr>Benchmarks</vt:lpstr>
      <vt:lpstr>Varying Request Sizes</vt:lpstr>
      <vt:lpstr>Selective vs. Non-selective</vt:lpstr>
      <vt:lpstr>Varying Numbers of Processes</vt:lpstr>
      <vt:lpstr>PowerPoint Presentation</vt:lpstr>
      <vt:lpstr>PowerPoint Presentation</vt:lpstr>
      <vt:lpstr>MPI-Tile-IO</vt:lpstr>
      <vt:lpstr>S4D-Cache Extension: SLA-Cache</vt:lpstr>
      <vt:lpstr>(2)HAS: Heterogeneity-Aware Selective Layout Scheme</vt:lpstr>
      <vt:lpstr>Layout and Application Performance</vt:lpstr>
      <vt:lpstr>Motivation Example</vt:lpstr>
      <vt:lpstr>HAS Idea</vt:lpstr>
      <vt:lpstr>Challenge 1: Data Access Model</vt:lpstr>
      <vt:lpstr>Challenge 2: Layout Optimization </vt:lpstr>
      <vt:lpstr>Implementation of HAS</vt:lpstr>
      <vt:lpstr>Experimental Setup</vt:lpstr>
      <vt:lpstr>Different Types of I/O Modes</vt:lpstr>
      <vt:lpstr>Different Numbers of Processes</vt:lpstr>
      <vt:lpstr>(3) MHA: Migratory Heterogeneity-Aware Data Layout </vt:lpstr>
      <vt:lpstr>Motivation and Solution of MHA</vt:lpstr>
      <vt:lpstr>Selected Publications (1/2)</vt:lpstr>
      <vt:lpstr>Selected Publications (2/2)</vt:lpstr>
      <vt:lpstr>Ongoing Work: Application Changes</vt:lpstr>
      <vt:lpstr>Ongoing Work: Technology Changes</vt:lpstr>
      <vt:lpstr>Ongoing Work: MapReduce (1/5)</vt:lpstr>
      <vt:lpstr>Ongoing Work: MapReduce (1/5)  </vt:lpstr>
      <vt:lpstr>Ongoing Work: Key-Value Store(2/5)</vt:lpstr>
      <vt:lpstr>Ongoing Work: SSD and NVM (3/5) </vt:lpstr>
      <vt:lpstr>Result: Our scheme vs. LRU</vt:lpstr>
      <vt:lpstr>Read and Write Improvement</vt:lpstr>
      <vt:lpstr>Non-Complete Page Ratio in the Buffer </vt:lpstr>
      <vt:lpstr>CDF of Request Response Time</vt:lpstr>
      <vt:lpstr>Ongoing Work: Open-Channel SSDs(4/5) </vt:lpstr>
      <vt:lpstr>Ongoing Work: NVM(5/5) </vt:lpstr>
      <vt:lpstr>Research Prospect Research Potential</vt:lpstr>
      <vt:lpstr>Services</vt:lpstr>
      <vt:lpstr>Acknowledgments</vt:lpstr>
      <vt:lpstr>Conclusion</vt:lpstr>
      <vt:lpstr>PowerPoint Presentation</vt:lpstr>
    </vt:vector>
  </TitlesOfParts>
  <Company>武汉大学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何水兵</dc:creator>
  <cp:lastModifiedBy>shuibing he</cp:lastModifiedBy>
  <cp:revision>3254</cp:revision>
  <cp:lastPrinted>2016-01-17T02:49:00Z</cp:lastPrinted>
  <dcterms:created xsi:type="dcterms:W3CDTF">2010-03-15T00:01:00Z</dcterms:created>
  <dcterms:modified xsi:type="dcterms:W3CDTF">2018-10-23T13:34:56Z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